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6858000" cx="12192000"/>
  <p:notesSz cx="6858000" cy="9144000"/>
  <p:embeddedFontLst>
    <p:embeddedFont>
      <p:font typeface="Anton"/>
      <p:regular r:id="rId31"/>
    </p:embeddedFont>
    <p:embeddedFont>
      <p:font typeface="Lato"/>
      <p:regular r:id="rId32"/>
      <p:bold r:id="rId33"/>
      <p:italic r:id="rId34"/>
      <p:boldItalic r:id="rId35"/>
    </p:embeddedFont>
    <p:embeddedFont>
      <p:font typeface="Poppins"/>
      <p:regular r:id="rId36"/>
      <p:bold r:id="rId37"/>
      <p:italic r:id="rId38"/>
      <p:boldItalic r:id="rId39"/>
    </p:embeddedFont>
    <p:embeddedFont>
      <p:font typeface="Arial Narrow"/>
      <p:regular r:id="rId40"/>
      <p:bold r:id="rId41"/>
      <p:italic r:id="rId42"/>
      <p:boldItalic r:id="rId43"/>
    </p:embeddedFont>
    <p:embeddedFont>
      <p:font typeface="Montserrat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48" roundtripDataSignature="AMtx7mitwMU+HNgY7ucWMj1MPU7rNoQ5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B4C7804-E729-4CBD-B947-0440F94146EB}">
  <a:tblStyle styleId="{1B4C7804-E729-4CBD-B947-0440F94146EB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fill>
          <a:solidFill>
            <a:srgbClr val="CDD4E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DD4EA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ialNarrow-regular.fntdata"/><Relationship Id="rId20" Type="http://schemas.openxmlformats.org/officeDocument/2006/relationships/slide" Target="slides/slide14.xml"/><Relationship Id="rId42" Type="http://schemas.openxmlformats.org/officeDocument/2006/relationships/font" Target="fonts/ArialNarrow-italic.fntdata"/><Relationship Id="rId41" Type="http://schemas.openxmlformats.org/officeDocument/2006/relationships/font" Target="fonts/ArialNarrow-bold.fntdata"/><Relationship Id="rId22" Type="http://schemas.openxmlformats.org/officeDocument/2006/relationships/slide" Target="slides/slide16.xml"/><Relationship Id="rId44" Type="http://schemas.openxmlformats.org/officeDocument/2006/relationships/font" Target="fonts/Montserrat-regular.fntdata"/><Relationship Id="rId21" Type="http://schemas.openxmlformats.org/officeDocument/2006/relationships/slide" Target="slides/slide15.xml"/><Relationship Id="rId43" Type="http://schemas.openxmlformats.org/officeDocument/2006/relationships/font" Target="fonts/ArialNarrow-boldItalic.fntdata"/><Relationship Id="rId24" Type="http://schemas.openxmlformats.org/officeDocument/2006/relationships/slide" Target="slides/slide18.xml"/><Relationship Id="rId46" Type="http://schemas.openxmlformats.org/officeDocument/2006/relationships/font" Target="fonts/Montserrat-italic.fntdata"/><Relationship Id="rId23" Type="http://schemas.openxmlformats.org/officeDocument/2006/relationships/slide" Target="slides/slide17.xml"/><Relationship Id="rId45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customschemas.google.com/relationships/presentationmetadata" Target="metadata"/><Relationship Id="rId25" Type="http://schemas.openxmlformats.org/officeDocument/2006/relationships/slide" Target="slides/slide19.xml"/><Relationship Id="rId47" Type="http://schemas.openxmlformats.org/officeDocument/2006/relationships/font" Target="fonts/Montserrat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Anton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Lato-bold.fntdata"/><Relationship Id="rId10" Type="http://schemas.openxmlformats.org/officeDocument/2006/relationships/slide" Target="slides/slide4.xml"/><Relationship Id="rId32" Type="http://schemas.openxmlformats.org/officeDocument/2006/relationships/font" Target="fonts/Lato-regular.fntdata"/><Relationship Id="rId13" Type="http://schemas.openxmlformats.org/officeDocument/2006/relationships/slide" Target="slides/slide7.xml"/><Relationship Id="rId35" Type="http://schemas.openxmlformats.org/officeDocument/2006/relationships/font" Target="fonts/Lato-boldItalic.fntdata"/><Relationship Id="rId12" Type="http://schemas.openxmlformats.org/officeDocument/2006/relationships/slide" Target="slides/slide6.xml"/><Relationship Id="rId34" Type="http://schemas.openxmlformats.org/officeDocument/2006/relationships/font" Target="fonts/Lato-italic.fntdata"/><Relationship Id="rId15" Type="http://schemas.openxmlformats.org/officeDocument/2006/relationships/slide" Target="slides/slide9.xml"/><Relationship Id="rId37" Type="http://schemas.openxmlformats.org/officeDocument/2006/relationships/font" Target="fonts/Poppins-bold.fntdata"/><Relationship Id="rId14" Type="http://schemas.openxmlformats.org/officeDocument/2006/relationships/slide" Target="slides/slide8.xml"/><Relationship Id="rId36" Type="http://schemas.openxmlformats.org/officeDocument/2006/relationships/font" Target="fonts/Poppins-regular.fntdata"/><Relationship Id="rId17" Type="http://schemas.openxmlformats.org/officeDocument/2006/relationships/slide" Target="slides/slide11.xml"/><Relationship Id="rId39" Type="http://schemas.openxmlformats.org/officeDocument/2006/relationships/font" Target="fonts/Poppins-boldItalic.fntdata"/><Relationship Id="rId16" Type="http://schemas.openxmlformats.org/officeDocument/2006/relationships/slide" Target="slides/slide10.xml"/><Relationship Id="rId38" Type="http://schemas.openxmlformats.org/officeDocument/2006/relationships/font" Target="fonts/Poppins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" name="Google Shape;8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81cdfd4269_1_1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9" name="Google Shape;269;g281cdfd4269_1_1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81cdfd4269_1_2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7" name="Google Shape;287;g281cdfd4269_1_2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6" name="Google Shape;306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81cdfd4269_1_2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9" name="Google Shape;319;g281cdfd4269_1_2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81cdfd4269_1_2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3" name="Google Shape;333;g281cdfd4269_1_2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81cdfd4269_1_2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0" name="Google Shape;350;g281cdfd4269_1_2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81cdfd4269_1_3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7" name="Google Shape;377;g281cdfd4269_1_3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81cdfd4269_1_3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7" name="Google Shape;397;g281cdfd4269_1_3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81cdfd4269_1_3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2" name="Google Shape;412;g281cdfd4269_1_3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81cdfd4269_2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9" name="Google Shape;429;g281cdfd4269_2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" name="Google Shape;9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e7ecc936d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0" name="Google Shape;450;g1e7ecc936d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e7ecc936da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4" name="Google Shape;464;g1e7ecc936da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81cdfd4269_2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0" name="Google Shape;480;g281cdfd4269_2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e7ecc936da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4" name="Google Shape;494;g1e7ecc936da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9" name="Google Shape;509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81cdfd4269_1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g281cdfd4269_1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81cdfd4269_1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" name="Google Shape;168;g281cdfd4269_1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81cdfd4269_1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g281cdfd4269_1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81cdfd4269_1_1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2" name="Google Shape;212;g281cdfd4269_1_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81cdfd4269_1_1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0" name="Google Shape;230;g281cdfd4269_1_1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81cdfd4269_1_2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9" name="Google Shape;249;g281cdfd4269_1_2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5"/>
          <p:cNvSpPr txBox="1"/>
          <p:nvPr>
            <p:ph idx="12" type="sldNum"/>
          </p:nvPr>
        </p:nvSpPr>
        <p:spPr>
          <a:xfrm>
            <a:off x="9296400" y="604202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/>
          <p:nvPr>
            <p:ph idx="12" type="sldNum"/>
          </p:nvPr>
        </p:nvSpPr>
        <p:spPr>
          <a:xfrm>
            <a:off x="9163050" y="604202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31.png"/><Relationship Id="rId6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4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37.png"/><Relationship Id="rId7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31.png"/><Relationship Id="rId6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38.png"/><Relationship Id="rId6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38.png"/><Relationship Id="rId6" Type="http://schemas.openxmlformats.org/officeDocument/2006/relationships/image" Target="../media/image42.png"/><Relationship Id="rId7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9" Type="http://schemas.openxmlformats.org/officeDocument/2006/relationships/image" Target="../media/image49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12" Type="http://schemas.openxmlformats.org/officeDocument/2006/relationships/image" Target="../media/image16.png"/><Relationship Id="rId9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11" Type="http://schemas.openxmlformats.org/officeDocument/2006/relationships/image" Target="../media/image21.png"/><Relationship Id="rId10" Type="http://schemas.openxmlformats.org/officeDocument/2006/relationships/image" Target="../media/image20.png"/><Relationship Id="rId12" Type="http://schemas.openxmlformats.org/officeDocument/2006/relationships/image" Target="../media/image22.png"/><Relationship Id="rId9" Type="http://schemas.openxmlformats.org/officeDocument/2006/relationships/image" Target="../media/image19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11" Type="http://schemas.openxmlformats.org/officeDocument/2006/relationships/image" Target="../media/image25.png"/><Relationship Id="rId10" Type="http://schemas.openxmlformats.org/officeDocument/2006/relationships/image" Target="../media/image26.png"/><Relationship Id="rId9" Type="http://schemas.openxmlformats.org/officeDocument/2006/relationships/image" Target="../media/image23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13.png"/><Relationship Id="rId8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25.png"/><Relationship Id="rId7" Type="http://schemas.openxmlformats.org/officeDocument/2006/relationships/image" Target="../media/image28.png"/><Relationship Id="rId8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25.png"/><Relationship Id="rId7" Type="http://schemas.openxmlformats.org/officeDocument/2006/relationships/image" Target="../media/image30.png"/><Relationship Id="rId8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25.png"/><Relationship Id="rId6" Type="http://schemas.openxmlformats.org/officeDocument/2006/relationships/image" Target="../media/image34.png"/><Relationship Id="rId7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" name="Google Shape;82;p1"/>
          <p:cNvGraphicFramePr/>
          <p:nvPr/>
        </p:nvGraphicFramePr>
        <p:xfrm>
          <a:off x="0" y="659242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{1B4C7804-E729-4CBD-B947-0440F94146EB}</a:tableStyleId>
              </a:tblPr>
              <a:tblGrid>
                <a:gridCol w="4064000"/>
                <a:gridCol w="4064000"/>
                <a:gridCol w="4064000"/>
              </a:tblGrid>
              <a:tr h="255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cap="none" strike="noStrike"/>
                        <a:t>PPGETI- PPGEE - Universidade Federal do Ceará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cap="none" strike="noStrike"/>
                        <a:t>Solon Alves Peixoto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/>
                        <a:t>21</a:t>
                      </a:r>
                      <a:r>
                        <a:rPr lang="pt-BR" sz="1200" u="none" cap="none" strike="noStrike"/>
                        <a:t> de </a:t>
                      </a:r>
                      <a:r>
                        <a:rPr lang="pt-BR" sz="1200"/>
                        <a:t>setembro </a:t>
                      </a:r>
                      <a:r>
                        <a:rPr lang="pt-BR" sz="1200" u="none" cap="none" strike="noStrike"/>
                        <a:t>de 2023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</a:tr>
            </a:tbl>
          </a:graphicData>
        </a:graphic>
      </p:graphicFrame>
      <p:pic>
        <p:nvPicPr>
          <p:cNvPr id="83" name="Google Shape;8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41575" y="6635919"/>
            <a:ext cx="172947" cy="222562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"/>
          <p:cNvSpPr txBox="1"/>
          <p:nvPr>
            <p:ph type="ctrTitle"/>
          </p:nvPr>
        </p:nvSpPr>
        <p:spPr>
          <a:xfrm>
            <a:off x="1376196" y="4792805"/>
            <a:ext cx="9144000" cy="9504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CENTRO DE TECNOLOGIA - UFC</a:t>
            </a:r>
            <a:br>
              <a:rPr b="0" i="0" lang="pt-BR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DEPARTAMENTO DE ENGENHARIA DE TELEINFORMÁTICA - UFC</a:t>
            </a:r>
            <a:br>
              <a:rPr b="0" i="0" lang="pt-BR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0" i="0" lang="pt-BR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PROGRAMA DE PÓS-GRADUAÇÃO EM ENGENHARIA DE TELEINFORMÁTICA – PPGETI-UFC</a:t>
            </a:r>
            <a:br>
              <a:rPr b="0" i="0" lang="pt-BR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pt-BR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LABORATÓRIO DE PROCESSAMENTO DE IMAGENS, SINAIS E COMPUTAÇÃO APLICADA – LAPISCO-IFCE</a:t>
            </a:r>
            <a:endParaRPr b="0" i="0" sz="1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0" y="4163004"/>
            <a:ext cx="121920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Solon Alves Peixoto</a:t>
            </a:r>
            <a:endParaRPr b="0" i="0" sz="14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t/>
            </a:r>
            <a:endParaRPr b="1" i="0" sz="100" u="none" cap="none" strike="noStrike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Uma imagem contendo Calendário&#10;&#10;Descrição gerada automaticamente" id="86" name="Google Shape;8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69875" y="445999"/>
            <a:ext cx="1728456" cy="11426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&#10;&#10;Descrição gerada automaticamente" id="87" name="Google Shape;87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57024" y="673275"/>
            <a:ext cx="2055369" cy="9505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/>
          <p:nvPr/>
        </p:nvSpPr>
        <p:spPr>
          <a:xfrm>
            <a:off x="1605075" y="2555924"/>
            <a:ext cx="9144000" cy="771000"/>
          </a:xfrm>
          <a:prstGeom prst="roundRect">
            <a:avLst>
              <a:gd fmla="val 14966" name="adj"/>
            </a:avLst>
          </a:prstGeom>
          <a:gradFill>
            <a:gsLst>
              <a:gs pos="0">
                <a:srgbClr val="162E5A"/>
              </a:gs>
              <a:gs pos="64000">
                <a:srgbClr val="162E5A"/>
              </a:gs>
              <a:gs pos="100000">
                <a:srgbClr val="204483"/>
              </a:gs>
            </a:gsLst>
            <a:lin ang="0" scaled="0"/>
          </a:gradFill>
          <a:ln>
            <a:noFill/>
          </a:ln>
          <a:effectLst>
            <a:outerShdw blurRad="469900" sx="98000" algn="ctr" dir="4500000" dist="304800" sy="98000">
              <a:srgbClr val="000000">
                <a:alpha val="34117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1541422" y="2729029"/>
            <a:ext cx="90261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i="1" lang="pt-BR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Support Vector Machine</a:t>
            </a:r>
            <a:endParaRPr b="0" i="1" sz="2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1823405" y="4055473"/>
            <a:ext cx="8545190" cy="45719"/>
          </a:xfrm>
          <a:prstGeom prst="roundRect">
            <a:avLst>
              <a:gd fmla="val 50000" name="adj"/>
            </a:avLst>
          </a:prstGeom>
          <a:solidFill>
            <a:srgbClr val="038133"/>
          </a:solidFill>
          <a:ln>
            <a:noFill/>
          </a:ln>
          <a:effectLst>
            <a:outerShdw blurRad="469900" sx="98000" algn="ctr" dir="4500000" dist="304800" sy="98000">
              <a:srgbClr val="000000">
                <a:alpha val="34117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t/>
            </a:r>
            <a:endParaRPr b="0" i="0" sz="6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1605072" y="1961103"/>
            <a:ext cx="8981856" cy="45719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038133"/>
              </a:gs>
              <a:gs pos="51000">
                <a:srgbClr val="E2BF3F"/>
              </a:gs>
              <a:gs pos="100000">
                <a:srgbClr val="038133"/>
              </a:gs>
            </a:gsLst>
            <a:lin ang="18900000" scaled="0"/>
          </a:gradFill>
          <a:ln>
            <a:noFill/>
          </a:ln>
          <a:effectLst>
            <a:outerShdw blurRad="228600" algn="ctr" dir="4320000" dist="50800">
              <a:srgbClr val="000000">
                <a:alpha val="7098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t/>
            </a:r>
            <a:endParaRPr b="0" i="0" sz="6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4376" y="578946"/>
            <a:ext cx="3238717" cy="876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&#10;&#10;Descrição gerada automaticamente" id="93" name="Google Shape;93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72295" y="577203"/>
            <a:ext cx="1970101" cy="114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044426" y="978250"/>
            <a:ext cx="1970100" cy="477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1" name="Google Shape;271;g281cdfd4269_1_187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{1B4C7804-E729-4CBD-B947-0440F94146EB}</a:tableStyleId>
              </a:tblPr>
              <a:tblGrid>
                <a:gridCol w="12192000"/>
              </a:tblGrid>
              <a:tr h="563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pt-BR" sz="2800" u="none" cap="none" strike="noStrike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    </a:t>
                      </a:r>
                      <a:endParaRPr sz="1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162E5A"/>
                        </a:gs>
                        <a:gs pos="43000">
                          <a:srgbClr val="204483"/>
                        </a:gs>
                        <a:gs pos="93000">
                          <a:srgbClr val="038133"/>
                        </a:gs>
                        <a:gs pos="100000">
                          <a:srgbClr val="038133"/>
                        </a:gs>
                      </a:gsLst>
                      <a:lin ang="18900044" scaled="0"/>
                    </a:gradFill>
                  </a:tcPr>
                </a:tc>
              </a:tr>
            </a:tbl>
          </a:graphicData>
        </a:graphic>
      </p:graphicFrame>
      <p:pic>
        <p:nvPicPr>
          <p:cNvPr id="272" name="Google Shape;272;g281cdfd4269_1_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56380" y="38003"/>
            <a:ext cx="360361" cy="46374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281cdfd4269_1_187"/>
          <p:cNvSpPr/>
          <p:nvPr/>
        </p:nvSpPr>
        <p:spPr>
          <a:xfrm>
            <a:off x="-1" y="563512"/>
            <a:ext cx="12192000" cy="456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E2BF3F"/>
              </a:gs>
              <a:gs pos="19000">
                <a:srgbClr val="E2BF3F"/>
              </a:gs>
              <a:gs pos="46000">
                <a:srgbClr val="038133"/>
              </a:gs>
              <a:gs pos="100000">
                <a:srgbClr val="038133"/>
              </a:gs>
            </a:gsLst>
            <a:lin ang="18900044" scaled="0"/>
          </a:gradFill>
          <a:ln>
            <a:noFill/>
          </a:ln>
          <a:effectLst>
            <a:outerShdw blurRad="228600" algn="ctr" dir="4320000" dist="50800">
              <a:srgbClr val="000000">
                <a:alpha val="7098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t/>
            </a:r>
            <a:endParaRPr b="0" i="0" sz="6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g281cdfd4269_1_187"/>
          <p:cNvSpPr txBox="1"/>
          <p:nvPr/>
        </p:nvSpPr>
        <p:spPr>
          <a:xfrm>
            <a:off x="389415" y="73596"/>
            <a:ext cx="36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Separação</a:t>
            </a:r>
            <a:endParaRPr b="1" sz="20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Uma imagem contendo Forma&#10;&#10;Descrição gerada automaticamente" id="275" name="Google Shape;275;g281cdfd4269_1_187"/>
          <p:cNvPicPr preferRelativeResize="0"/>
          <p:nvPr/>
        </p:nvPicPr>
        <p:blipFill rotWithShape="1">
          <a:blip r:embed="rId4">
            <a:alphaModFix amt="41000"/>
          </a:blip>
          <a:srcRect b="0" l="0" r="0" t="0"/>
          <a:stretch/>
        </p:blipFill>
        <p:spPr>
          <a:xfrm>
            <a:off x="78823" y="609088"/>
            <a:ext cx="4641707" cy="6030111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281cdfd4269_1_187"/>
          <p:cNvSpPr txBox="1"/>
          <p:nvPr>
            <p:ph idx="12" type="sldNum"/>
          </p:nvPr>
        </p:nvSpPr>
        <p:spPr>
          <a:xfrm>
            <a:off x="9118687" y="654703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aphicFrame>
        <p:nvGraphicFramePr>
          <p:cNvPr id="277" name="Google Shape;277;g281cdfd4269_1_187"/>
          <p:cNvGraphicFramePr/>
          <p:nvPr/>
        </p:nvGraphicFramePr>
        <p:xfrm>
          <a:off x="0" y="65924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{1B4C7804-E729-4CBD-B947-0440F94146EB}</a:tableStyleId>
              </a:tblPr>
              <a:tblGrid>
                <a:gridCol w="4064000"/>
                <a:gridCol w="4064000"/>
                <a:gridCol w="4064000"/>
              </a:tblGrid>
              <a:tr h="255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cap="none" strike="noStrike"/>
                        <a:t>PPGETI- PPGEE - Universidade Federal do Ceará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cap="none" strike="noStrike"/>
                        <a:t>Solon Alves Peixoto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/>
                        <a:t>21</a:t>
                      </a:r>
                      <a:r>
                        <a:rPr lang="pt-BR" sz="1200" u="none" cap="none" strike="noStrike"/>
                        <a:t> de </a:t>
                      </a:r>
                      <a:r>
                        <a:rPr lang="pt-BR" sz="1200"/>
                        <a:t>setembro </a:t>
                      </a:r>
                      <a:r>
                        <a:rPr lang="pt-BR" sz="1200" u="none" cap="none" strike="noStrike"/>
                        <a:t>de 2023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</a:tr>
            </a:tbl>
          </a:graphicData>
        </a:graphic>
      </p:graphicFrame>
      <p:sp>
        <p:nvSpPr>
          <p:cNvPr id="278" name="Google Shape;278;g281cdfd4269_1_187"/>
          <p:cNvSpPr/>
          <p:nvPr/>
        </p:nvSpPr>
        <p:spPr>
          <a:xfrm>
            <a:off x="354721" y="1887479"/>
            <a:ext cx="285900" cy="285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9" name="Google Shape;279;g281cdfd4269_1_187"/>
          <p:cNvSpPr txBox="1"/>
          <p:nvPr>
            <p:ph type="title"/>
          </p:nvPr>
        </p:nvSpPr>
        <p:spPr>
          <a:xfrm>
            <a:off x="2032049" y="673817"/>
            <a:ext cx="812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27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Mudando a interpretação da reta</a:t>
            </a:r>
            <a:endParaRPr sz="270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" name="Google Shape;280;g281cdfd4269_1_187"/>
          <p:cNvSpPr/>
          <p:nvPr/>
        </p:nvSpPr>
        <p:spPr>
          <a:xfrm>
            <a:off x="477571" y="4749579"/>
            <a:ext cx="285900" cy="285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1" name="Google Shape;281;g281cdfd4269_1_187"/>
          <p:cNvSpPr txBox="1"/>
          <p:nvPr/>
        </p:nvSpPr>
        <p:spPr>
          <a:xfrm>
            <a:off x="867925" y="1676225"/>
            <a:ext cx="3852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O que acontece, em relação aos dados, caso ocorra um ajuste na reta de forma a separar estes mesmos dados?</a:t>
            </a:r>
            <a:endParaRPr sz="2100"/>
          </a:p>
        </p:txBody>
      </p:sp>
      <p:pic>
        <p:nvPicPr>
          <p:cNvPr id="282" name="Google Shape;282;g281cdfd4269_1_1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3698" y="1676233"/>
            <a:ext cx="4823299" cy="3849051"/>
          </a:xfrm>
          <a:prstGeom prst="rect">
            <a:avLst/>
          </a:prstGeom>
          <a:noFill/>
          <a:ln>
            <a:noFill/>
          </a:ln>
          <a:effectLst>
            <a:outerShdw blurRad="508000" sx="102000" rotWithShape="0" algn="l" dist="127000" sy="102000">
              <a:srgbClr val="000000">
                <a:alpha val="40000"/>
              </a:srgbClr>
            </a:outerShdw>
          </a:effectLst>
        </p:spPr>
      </p:pic>
      <p:sp>
        <p:nvSpPr>
          <p:cNvPr id="283" name="Google Shape;283;g281cdfd4269_1_187"/>
          <p:cNvSpPr txBox="1"/>
          <p:nvPr/>
        </p:nvSpPr>
        <p:spPr>
          <a:xfrm>
            <a:off x="867925" y="4619125"/>
            <a:ext cx="3852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Pré-classificação baseada na comparação do dado em relação a reta</a:t>
            </a:r>
            <a:endParaRPr sz="2100"/>
          </a:p>
        </p:txBody>
      </p:sp>
      <p:pic>
        <p:nvPicPr>
          <p:cNvPr id="284" name="Google Shape;284;g281cdfd4269_1_1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7262" y="3429000"/>
            <a:ext cx="3176825" cy="68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9" name="Google Shape;289;g281cdfd4269_1_233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{1B4C7804-E729-4CBD-B947-0440F94146EB}</a:tableStyleId>
              </a:tblPr>
              <a:tblGrid>
                <a:gridCol w="12192000"/>
              </a:tblGrid>
              <a:tr h="563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pt-BR" sz="2800" u="none" cap="none" strike="noStrike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    </a:t>
                      </a:r>
                      <a:endParaRPr sz="1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162E5A"/>
                        </a:gs>
                        <a:gs pos="43000">
                          <a:srgbClr val="204483"/>
                        </a:gs>
                        <a:gs pos="93000">
                          <a:srgbClr val="038133"/>
                        </a:gs>
                        <a:gs pos="100000">
                          <a:srgbClr val="038133"/>
                        </a:gs>
                      </a:gsLst>
                      <a:lin ang="18900044" scaled="0"/>
                    </a:gradFill>
                  </a:tcPr>
                </a:tc>
              </a:tr>
            </a:tbl>
          </a:graphicData>
        </a:graphic>
      </p:graphicFrame>
      <p:pic>
        <p:nvPicPr>
          <p:cNvPr id="290" name="Google Shape;290;g281cdfd4269_1_2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56380" y="38003"/>
            <a:ext cx="360361" cy="46374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281cdfd4269_1_233"/>
          <p:cNvSpPr/>
          <p:nvPr/>
        </p:nvSpPr>
        <p:spPr>
          <a:xfrm>
            <a:off x="-1" y="563512"/>
            <a:ext cx="12192000" cy="456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E2BF3F"/>
              </a:gs>
              <a:gs pos="19000">
                <a:srgbClr val="E2BF3F"/>
              </a:gs>
              <a:gs pos="46000">
                <a:srgbClr val="038133"/>
              </a:gs>
              <a:gs pos="100000">
                <a:srgbClr val="038133"/>
              </a:gs>
            </a:gsLst>
            <a:lin ang="18900044" scaled="0"/>
          </a:gradFill>
          <a:ln>
            <a:noFill/>
          </a:ln>
          <a:effectLst>
            <a:outerShdw blurRad="228600" algn="ctr" dir="4320000" dist="50800">
              <a:srgbClr val="000000">
                <a:alpha val="7098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t/>
            </a:r>
            <a:endParaRPr b="0" i="0" sz="6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g281cdfd4269_1_233"/>
          <p:cNvSpPr txBox="1"/>
          <p:nvPr/>
        </p:nvSpPr>
        <p:spPr>
          <a:xfrm>
            <a:off x="389415" y="73596"/>
            <a:ext cx="36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Separação</a:t>
            </a:r>
            <a:endParaRPr b="1" sz="20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Uma imagem contendo Forma&#10;&#10;Descrição gerada automaticamente" id="293" name="Google Shape;293;g281cdfd4269_1_233"/>
          <p:cNvPicPr preferRelativeResize="0"/>
          <p:nvPr/>
        </p:nvPicPr>
        <p:blipFill rotWithShape="1">
          <a:blip r:embed="rId4">
            <a:alphaModFix amt="41000"/>
          </a:blip>
          <a:srcRect b="0" l="0" r="0" t="0"/>
          <a:stretch/>
        </p:blipFill>
        <p:spPr>
          <a:xfrm>
            <a:off x="78823" y="609088"/>
            <a:ext cx="4641707" cy="6030111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281cdfd4269_1_233"/>
          <p:cNvSpPr txBox="1"/>
          <p:nvPr>
            <p:ph idx="12" type="sldNum"/>
          </p:nvPr>
        </p:nvSpPr>
        <p:spPr>
          <a:xfrm>
            <a:off x="9118687" y="654703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aphicFrame>
        <p:nvGraphicFramePr>
          <p:cNvPr id="295" name="Google Shape;295;g281cdfd4269_1_233"/>
          <p:cNvGraphicFramePr/>
          <p:nvPr/>
        </p:nvGraphicFramePr>
        <p:xfrm>
          <a:off x="0" y="65924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{1B4C7804-E729-4CBD-B947-0440F94146EB}</a:tableStyleId>
              </a:tblPr>
              <a:tblGrid>
                <a:gridCol w="4064000"/>
                <a:gridCol w="4064000"/>
                <a:gridCol w="4064000"/>
              </a:tblGrid>
              <a:tr h="255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cap="none" strike="noStrike"/>
                        <a:t>PPGETI- PPGEE - Universidade Federal do Ceará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cap="none" strike="noStrike"/>
                        <a:t>Solon Alves Peixoto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/>
                        <a:t>21</a:t>
                      </a:r>
                      <a:r>
                        <a:rPr lang="pt-BR" sz="1200" u="none" cap="none" strike="noStrike"/>
                        <a:t> de </a:t>
                      </a:r>
                      <a:r>
                        <a:rPr lang="pt-BR" sz="1200"/>
                        <a:t>setembro </a:t>
                      </a:r>
                      <a:r>
                        <a:rPr lang="pt-BR" sz="1200" u="none" cap="none" strike="noStrike"/>
                        <a:t>de 2023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</a:tr>
            </a:tbl>
          </a:graphicData>
        </a:graphic>
      </p:graphicFrame>
      <p:sp>
        <p:nvSpPr>
          <p:cNvPr id="296" name="Google Shape;296;g281cdfd4269_1_233"/>
          <p:cNvSpPr/>
          <p:nvPr/>
        </p:nvSpPr>
        <p:spPr>
          <a:xfrm>
            <a:off x="354721" y="1887479"/>
            <a:ext cx="285900" cy="285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7" name="Google Shape;297;g281cdfd4269_1_233"/>
          <p:cNvSpPr txBox="1"/>
          <p:nvPr>
            <p:ph type="title"/>
          </p:nvPr>
        </p:nvSpPr>
        <p:spPr>
          <a:xfrm>
            <a:off x="2032049" y="673817"/>
            <a:ext cx="812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27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Mudando a interpretação da reta</a:t>
            </a:r>
            <a:endParaRPr sz="270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" name="Google Shape;298;g281cdfd4269_1_233"/>
          <p:cNvSpPr txBox="1"/>
          <p:nvPr/>
        </p:nvSpPr>
        <p:spPr>
          <a:xfrm>
            <a:off x="867925" y="1676225"/>
            <a:ext cx="25014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O que acontece, em relação aos dados, caso ocorra um ajuste na reta de forma a separar estes mesmos dados?</a:t>
            </a:r>
            <a:endParaRPr sz="2100"/>
          </a:p>
        </p:txBody>
      </p:sp>
      <p:pic>
        <p:nvPicPr>
          <p:cNvPr id="299" name="Google Shape;299;g281cdfd4269_1_2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6925" y="1456450"/>
            <a:ext cx="5051800" cy="405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281cdfd4269_1_2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0875" y="1591875"/>
            <a:ext cx="2428361" cy="470495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281cdfd4269_1_233"/>
          <p:cNvSpPr/>
          <p:nvPr/>
        </p:nvSpPr>
        <p:spPr>
          <a:xfrm>
            <a:off x="389421" y="5220854"/>
            <a:ext cx="285900" cy="285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2" name="Google Shape;302;g281cdfd4269_1_233"/>
          <p:cNvSpPr txBox="1"/>
          <p:nvPr/>
        </p:nvSpPr>
        <p:spPr>
          <a:xfrm>
            <a:off x="906525" y="5399700"/>
            <a:ext cx="567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281cdfd4269_1_233"/>
          <p:cNvSpPr txBox="1"/>
          <p:nvPr/>
        </p:nvSpPr>
        <p:spPr>
          <a:xfrm>
            <a:off x="867925" y="4995675"/>
            <a:ext cx="23550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O que ocorre se subtrairmos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esses valores?</a:t>
            </a:r>
            <a:endParaRPr sz="1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3"/>
          <p:cNvSpPr txBox="1"/>
          <p:nvPr>
            <p:ph idx="12" type="sldNum"/>
          </p:nvPr>
        </p:nvSpPr>
        <p:spPr>
          <a:xfrm>
            <a:off x="9118687" y="654703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Logotipo&#10;&#10;Descrição gerada automaticamente" id="309" name="Google Shape;30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25" y="6580921"/>
            <a:ext cx="618097" cy="2858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ma imagem contendo Logotipo&#10;&#10;Descrição gerada automaticamente" id="310" name="Google Shape;310;p23"/>
          <p:cNvPicPr preferRelativeResize="0"/>
          <p:nvPr/>
        </p:nvPicPr>
        <p:blipFill rotWithShape="1">
          <a:blip r:embed="rId4">
            <a:alphaModFix/>
          </a:blip>
          <a:srcRect b="16382" l="0" r="0" t="0"/>
          <a:stretch/>
        </p:blipFill>
        <p:spPr>
          <a:xfrm>
            <a:off x="4458980" y="6632259"/>
            <a:ext cx="447022" cy="19840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1" name="Google Shape;311;p23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{1B4C7804-E729-4CBD-B947-0440F94146EB}</a:tableStyleId>
              </a:tblPr>
              <a:tblGrid>
                <a:gridCol w="12192000"/>
              </a:tblGrid>
              <a:tr h="563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pt-BR" sz="2800" u="none" cap="none" strike="noStrike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    </a:t>
                      </a:r>
                      <a:endParaRPr sz="1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162E5A"/>
                        </a:gs>
                        <a:gs pos="43000">
                          <a:srgbClr val="204483"/>
                        </a:gs>
                        <a:gs pos="93000">
                          <a:srgbClr val="038133"/>
                        </a:gs>
                        <a:gs pos="100000">
                          <a:srgbClr val="038133"/>
                        </a:gs>
                      </a:gsLst>
                      <a:lin ang="18900000" scaled="0"/>
                    </a:gradFill>
                  </a:tcPr>
                </a:tc>
              </a:tr>
            </a:tbl>
          </a:graphicData>
        </a:graphic>
      </p:graphicFrame>
      <p:pic>
        <p:nvPicPr>
          <p:cNvPr id="312" name="Google Shape;312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56380" y="38003"/>
            <a:ext cx="360360" cy="463741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3"/>
          <p:cNvSpPr/>
          <p:nvPr/>
        </p:nvSpPr>
        <p:spPr>
          <a:xfrm>
            <a:off x="-1" y="563512"/>
            <a:ext cx="12192001" cy="45719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E2BF3F"/>
              </a:gs>
              <a:gs pos="19000">
                <a:srgbClr val="E2BF3F"/>
              </a:gs>
              <a:gs pos="46000">
                <a:srgbClr val="038133"/>
              </a:gs>
              <a:gs pos="100000">
                <a:srgbClr val="038133"/>
              </a:gs>
            </a:gsLst>
            <a:lin ang="18900000" scaled="0"/>
          </a:gradFill>
          <a:ln>
            <a:noFill/>
          </a:ln>
          <a:effectLst>
            <a:outerShdw blurRad="228600" algn="ctr" dir="4320000" dist="50800">
              <a:srgbClr val="000000">
                <a:alpha val="7098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t/>
            </a:r>
            <a:endParaRPr b="0" i="0" sz="6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23"/>
          <p:cNvSpPr txBox="1"/>
          <p:nvPr/>
        </p:nvSpPr>
        <p:spPr>
          <a:xfrm>
            <a:off x="389415" y="73596"/>
            <a:ext cx="362585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SVM</a:t>
            </a:r>
            <a:endParaRPr b="1" i="0" sz="20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aphicFrame>
        <p:nvGraphicFramePr>
          <p:cNvPr id="315" name="Google Shape;315;p23"/>
          <p:cNvGraphicFramePr/>
          <p:nvPr/>
        </p:nvGraphicFramePr>
        <p:xfrm>
          <a:off x="0" y="659242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{1B4C7804-E729-4CBD-B947-0440F94146EB}</a:tableStyleId>
              </a:tblPr>
              <a:tblGrid>
                <a:gridCol w="4064000"/>
                <a:gridCol w="4064000"/>
                <a:gridCol w="4064000"/>
              </a:tblGrid>
              <a:tr h="255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cap="none" strike="noStrike"/>
                        <a:t>PPGETI- PPGEE - Universidade Federal do Ceará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cap="none" strike="noStrike"/>
                        <a:t>Solon Alves Peixoto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/>
                        <a:t>21</a:t>
                      </a:r>
                      <a:r>
                        <a:rPr lang="pt-BR" sz="1200" u="none" cap="none" strike="noStrike"/>
                        <a:t> de </a:t>
                      </a:r>
                      <a:r>
                        <a:rPr lang="pt-BR" sz="1200"/>
                        <a:t>setembro </a:t>
                      </a:r>
                      <a:r>
                        <a:rPr lang="pt-BR" sz="1200" u="none" cap="none" strike="noStrike"/>
                        <a:t>de 2023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</a:tr>
            </a:tbl>
          </a:graphicData>
        </a:graphic>
      </p:graphicFrame>
      <p:pic>
        <p:nvPicPr>
          <p:cNvPr id="316" name="Google Shape;31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64375" y="627763"/>
            <a:ext cx="11926248" cy="5602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81cdfd4269_1_260"/>
          <p:cNvSpPr txBox="1"/>
          <p:nvPr>
            <p:ph idx="12" type="sldNum"/>
          </p:nvPr>
        </p:nvSpPr>
        <p:spPr>
          <a:xfrm>
            <a:off x="9118687" y="654703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Logotipo&#10;&#10;Descrição gerada automaticamente" id="322" name="Google Shape;322;g281cdfd4269_1_2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25" y="6580921"/>
            <a:ext cx="618100" cy="2858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ma imagem contendo Logotipo&#10;&#10;Descrição gerada automaticamente" id="323" name="Google Shape;323;g281cdfd4269_1_260"/>
          <p:cNvPicPr preferRelativeResize="0"/>
          <p:nvPr/>
        </p:nvPicPr>
        <p:blipFill rotWithShape="1">
          <a:blip r:embed="rId4">
            <a:alphaModFix/>
          </a:blip>
          <a:srcRect b="16380" l="0" r="0" t="0"/>
          <a:stretch/>
        </p:blipFill>
        <p:spPr>
          <a:xfrm>
            <a:off x="4458980" y="6632259"/>
            <a:ext cx="447021" cy="19840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4" name="Google Shape;324;g281cdfd4269_1_260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{1B4C7804-E729-4CBD-B947-0440F94146EB}</a:tableStyleId>
              </a:tblPr>
              <a:tblGrid>
                <a:gridCol w="12192000"/>
              </a:tblGrid>
              <a:tr h="563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pt-BR" sz="2800" u="none" cap="none" strike="noStrike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    </a:t>
                      </a:r>
                      <a:endParaRPr sz="1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162E5A"/>
                        </a:gs>
                        <a:gs pos="43000">
                          <a:srgbClr val="204483"/>
                        </a:gs>
                        <a:gs pos="93000">
                          <a:srgbClr val="038133"/>
                        </a:gs>
                        <a:gs pos="100000">
                          <a:srgbClr val="038133"/>
                        </a:gs>
                      </a:gsLst>
                      <a:lin ang="18900044" scaled="0"/>
                    </a:gradFill>
                  </a:tcPr>
                </a:tc>
              </a:tr>
            </a:tbl>
          </a:graphicData>
        </a:graphic>
      </p:graphicFrame>
      <p:pic>
        <p:nvPicPr>
          <p:cNvPr id="325" name="Google Shape;325;g281cdfd4269_1_2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56380" y="38003"/>
            <a:ext cx="360361" cy="46374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281cdfd4269_1_260"/>
          <p:cNvSpPr/>
          <p:nvPr/>
        </p:nvSpPr>
        <p:spPr>
          <a:xfrm>
            <a:off x="-1" y="563512"/>
            <a:ext cx="12192000" cy="456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E2BF3F"/>
              </a:gs>
              <a:gs pos="19000">
                <a:srgbClr val="E2BF3F"/>
              </a:gs>
              <a:gs pos="46000">
                <a:srgbClr val="038133"/>
              </a:gs>
              <a:gs pos="100000">
                <a:srgbClr val="038133"/>
              </a:gs>
            </a:gsLst>
            <a:lin ang="18900044" scaled="0"/>
          </a:gradFill>
          <a:ln>
            <a:noFill/>
          </a:ln>
          <a:effectLst>
            <a:outerShdw blurRad="228600" algn="ctr" dir="4320000" dist="50800">
              <a:srgbClr val="000000">
                <a:alpha val="7098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t/>
            </a:r>
            <a:endParaRPr b="0" i="0" sz="6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g281cdfd4269_1_260"/>
          <p:cNvSpPr txBox="1"/>
          <p:nvPr/>
        </p:nvSpPr>
        <p:spPr>
          <a:xfrm>
            <a:off x="389415" y="73596"/>
            <a:ext cx="36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SVM</a:t>
            </a:r>
            <a:endParaRPr b="1" i="0" sz="20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aphicFrame>
        <p:nvGraphicFramePr>
          <p:cNvPr id="328" name="Google Shape;328;g281cdfd4269_1_260"/>
          <p:cNvGraphicFramePr/>
          <p:nvPr/>
        </p:nvGraphicFramePr>
        <p:xfrm>
          <a:off x="0" y="659242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{1B4C7804-E729-4CBD-B947-0440F94146EB}</a:tableStyleId>
              </a:tblPr>
              <a:tblGrid>
                <a:gridCol w="4064000"/>
                <a:gridCol w="4064000"/>
                <a:gridCol w="4064000"/>
              </a:tblGrid>
              <a:tr h="255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cap="none" strike="noStrike"/>
                        <a:t>PPGETI- PPGEE - Universidade Federal do Ceará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cap="none" strike="noStrike"/>
                        <a:t>Solon Alves Peixoto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/>
                        <a:t>21</a:t>
                      </a:r>
                      <a:r>
                        <a:rPr lang="pt-BR" sz="1200" u="none" cap="none" strike="noStrike"/>
                        <a:t> de </a:t>
                      </a:r>
                      <a:r>
                        <a:rPr lang="pt-BR" sz="1200"/>
                        <a:t>setembro </a:t>
                      </a:r>
                      <a:r>
                        <a:rPr lang="pt-BR" sz="1200" u="none" cap="none" strike="noStrike"/>
                        <a:t>de 2023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</a:tr>
            </a:tbl>
          </a:graphicData>
        </a:graphic>
      </p:graphicFrame>
      <p:pic>
        <p:nvPicPr>
          <p:cNvPr id="329" name="Google Shape;329;g281cdfd4269_1_2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2050" y="589749"/>
            <a:ext cx="6870804" cy="5678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281cdfd4269_1_2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6325" y="2286274"/>
            <a:ext cx="4557251" cy="2482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5" name="Google Shape;335;g281cdfd4269_1_274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{1B4C7804-E729-4CBD-B947-0440F94146EB}</a:tableStyleId>
              </a:tblPr>
              <a:tblGrid>
                <a:gridCol w="12192000"/>
              </a:tblGrid>
              <a:tr h="563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pt-BR" sz="2800" u="none" cap="none" strike="noStrike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    </a:t>
                      </a:r>
                      <a:endParaRPr sz="1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162E5A"/>
                        </a:gs>
                        <a:gs pos="43000">
                          <a:srgbClr val="204483"/>
                        </a:gs>
                        <a:gs pos="93000">
                          <a:srgbClr val="038133"/>
                        </a:gs>
                        <a:gs pos="100000">
                          <a:srgbClr val="038133"/>
                        </a:gs>
                      </a:gsLst>
                      <a:lin ang="18900044" scaled="0"/>
                    </a:gradFill>
                  </a:tcPr>
                </a:tc>
              </a:tr>
            </a:tbl>
          </a:graphicData>
        </a:graphic>
      </p:graphicFrame>
      <p:pic>
        <p:nvPicPr>
          <p:cNvPr id="336" name="Google Shape;336;g281cdfd4269_1_2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56380" y="38003"/>
            <a:ext cx="360361" cy="46374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g281cdfd4269_1_274"/>
          <p:cNvSpPr/>
          <p:nvPr/>
        </p:nvSpPr>
        <p:spPr>
          <a:xfrm>
            <a:off x="-1" y="563512"/>
            <a:ext cx="12192000" cy="456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E2BF3F"/>
              </a:gs>
              <a:gs pos="19000">
                <a:srgbClr val="E2BF3F"/>
              </a:gs>
              <a:gs pos="46000">
                <a:srgbClr val="038133"/>
              </a:gs>
              <a:gs pos="100000">
                <a:srgbClr val="038133"/>
              </a:gs>
            </a:gsLst>
            <a:lin ang="18900044" scaled="0"/>
          </a:gradFill>
          <a:ln>
            <a:noFill/>
          </a:ln>
          <a:effectLst>
            <a:outerShdw blurRad="228600" algn="ctr" dir="4320000" dist="50800">
              <a:srgbClr val="000000">
                <a:alpha val="7098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t/>
            </a:r>
            <a:endParaRPr b="0" i="0" sz="6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g281cdfd4269_1_274"/>
          <p:cNvSpPr txBox="1"/>
          <p:nvPr/>
        </p:nvSpPr>
        <p:spPr>
          <a:xfrm>
            <a:off x="389415" y="73596"/>
            <a:ext cx="36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Margem</a:t>
            </a:r>
            <a:endParaRPr b="1" sz="20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Uma imagem contendo Forma&#10;&#10;Descrição gerada automaticamente" id="339" name="Google Shape;339;g281cdfd4269_1_274"/>
          <p:cNvPicPr preferRelativeResize="0"/>
          <p:nvPr/>
        </p:nvPicPr>
        <p:blipFill rotWithShape="1">
          <a:blip r:embed="rId4">
            <a:alphaModFix amt="41000"/>
          </a:blip>
          <a:srcRect b="0" l="0" r="0" t="0"/>
          <a:stretch/>
        </p:blipFill>
        <p:spPr>
          <a:xfrm>
            <a:off x="78823" y="837688"/>
            <a:ext cx="4641707" cy="6030111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281cdfd4269_1_274"/>
          <p:cNvSpPr txBox="1"/>
          <p:nvPr>
            <p:ph idx="12" type="sldNum"/>
          </p:nvPr>
        </p:nvSpPr>
        <p:spPr>
          <a:xfrm>
            <a:off x="9118687" y="654703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aphicFrame>
        <p:nvGraphicFramePr>
          <p:cNvPr id="341" name="Google Shape;341;g281cdfd4269_1_274"/>
          <p:cNvGraphicFramePr/>
          <p:nvPr/>
        </p:nvGraphicFramePr>
        <p:xfrm>
          <a:off x="0" y="65924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{1B4C7804-E729-4CBD-B947-0440F94146EB}</a:tableStyleId>
              </a:tblPr>
              <a:tblGrid>
                <a:gridCol w="4064000"/>
                <a:gridCol w="4064000"/>
                <a:gridCol w="4064000"/>
              </a:tblGrid>
              <a:tr h="255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cap="none" strike="noStrike"/>
                        <a:t>PPGETI- PPGEE - Universidade Federal do Ceará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cap="none" strike="noStrike"/>
                        <a:t>Solon Alves Peixoto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/>
                        <a:t>21</a:t>
                      </a:r>
                      <a:r>
                        <a:rPr lang="pt-BR" sz="1200" u="none" cap="none" strike="noStrike"/>
                        <a:t> de </a:t>
                      </a:r>
                      <a:r>
                        <a:rPr lang="pt-BR" sz="1200"/>
                        <a:t>setembro </a:t>
                      </a:r>
                      <a:r>
                        <a:rPr lang="pt-BR" sz="1200" u="none" cap="none" strike="noStrike"/>
                        <a:t>de 2023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</a:tr>
            </a:tbl>
          </a:graphicData>
        </a:graphic>
      </p:graphicFrame>
      <p:sp>
        <p:nvSpPr>
          <p:cNvPr id="342" name="Google Shape;342;g281cdfd4269_1_274"/>
          <p:cNvSpPr txBox="1"/>
          <p:nvPr>
            <p:ph type="title"/>
          </p:nvPr>
        </p:nvSpPr>
        <p:spPr>
          <a:xfrm>
            <a:off x="2032049" y="673817"/>
            <a:ext cx="812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27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Conceito de Margem</a:t>
            </a:r>
            <a:endParaRPr sz="270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3" name="Google Shape;343;g281cdfd4269_1_2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500" y="1218475"/>
            <a:ext cx="4484025" cy="3595064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g281cdfd4269_1_274"/>
          <p:cNvSpPr txBox="1"/>
          <p:nvPr/>
        </p:nvSpPr>
        <p:spPr>
          <a:xfrm>
            <a:off x="906525" y="5399700"/>
            <a:ext cx="567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g281cdfd4269_1_2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54025" y="1200250"/>
            <a:ext cx="4378375" cy="3519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281cdfd4269_1_274"/>
          <p:cNvSpPr/>
          <p:nvPr/>
        </p:nvSpPr>
        <p:spPr>
          <a:xfrm>
            <a:off x="4720521" y="2415404"/>
            <a:ext cx="285900" cy="285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7" name="Google Shape;347;g281cdfd4269_1_274"/>
          <p:cNvSpPr txBox="1"/>
          <p:nvPr/>
        </p:nvSpPr>
        <p:spPr>
          <a:xfrm>
            <a:off x="5199025" y="2190225"/>
            <a:ext cx="23550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O que ocorre se adicionarmos uma margem?</a:t>
            </a:r>
            <a:endParaRPr sz="19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2" name="Google Shape;352;g281cdfd4269_1_298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{1B4C7804-E729-4CBD-B947-0440F94146EB}</a:tableStyleId>
              </a:tblPr>
              <a:tblGrid>
                <a:gridCol w="12192000"/>
              </a:tblGrid>
              <a:tr h="563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pt-BR" sz="2800" u="none" cap="none" strike="noStrike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    </a:t>
                      </a:r>
                      <a:endParaRPr sz="1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162E5A"/>
                        </a:gs>
                        <a:gs pos="43000">
                          <a:srgbClr val="204483"/>
                        </a:gs>
                        <a:gs pos="93000">
                          <a:srgbClr val="038133"/>
                        </a:gs>
                        <a:gs pos="100000">
                          <a:srgbClr val="038133"/>
                        </a:gs>
                      </a:gsLst>
                      <a:lin ang="18900044" scaled="0"/>
                    </a:gradFill>
                  </a:tcPr>
                </a:tc>
              </a:tr>
            </a:tbl>
          </a:graphicData>
        </a:graphic>
      </p:graphicFrame>
      <p:pic>
        <p:nvPicPr>
          <p:cNvPr id="353" name="Google Shape;353;g281cdfd4269_1_2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56380" y="38003"/>
            <a:ext cx="360361" cy="46374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281cdfd4269_1_298"/>
          <p:cNvSpPr/>
          <p:nvPr/>
        </p:nvSpPr>
        <p:spPr>
          <a:xfrm>
            <a:off x="-1" y="563512"/>
            <a:ext cx="12192000" cy="456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E2BF3F"/>
              </a:gs>
              <a:gs pos="19000">
                <a:srgbClr val="E2BF3F"/>
              </a:gs>
              <a:gs pos="46000">
                <a:srgbClr val="038133"/>
              </a:gs>
              <a:gs pos="100000">
                <a:srgbClr val="038133"/>
              </a:gs>
            </a:gsLst>
            <a:lin ang="18900044" scaled="0"/>
          </a:gradFill>
          <a:ln>
            <a:noFill/>
          </a:ln>
          <a:effectLst>
            <a:outerShdw blurRad="228600" algn="ctr" dir="4320000" dist="50800">
              <a:srgbClr val="000000">
                <a:alpha val="7098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t/>
            </a:r>
            <a:endParaRPr b="0" i="0" sz="6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g281cdfd4269_1_298"/>
          <p:cNvSpPr txBox="1"/>
          <p:nvPr/>
        </p:nvSpPr>
        <p:spPr>
          <a:xfrm>
            <a:off x="389415" y="73596"/>
            <a:ext cx="36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Margem</a:t>
            </a:r>
            <a:endParaRPr b="1" sz="20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Uma imagem contendo Forma&#10;&#10;Descrição gerada automaticamente" id="356" name="Google Shape;356;g281cdfd4269_1_298"/>
          <p:cNvPicPr preferRelativeResize="0"/>
          <p:nvPr/>
        </p:nvPicPr>
        <p:blipFill rotWithShape="1">
          <a:blip r:embed="rId4">
            <a:alphaModFix amt="41000"/>
          </a:blip>
          <a:srcRect b="0" l="0" r="0" t="0"/>
          <a:stretch/>
        </p:blipFill>
        <p:spPr>
          <a:xfrm>
            <a:off x="78823" y="532888"/>
            <a:ext cx="4641707" cy="603011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281cdfd4269_1_298"/>
          <p:cNvSpPr txBox="1"/>
          <p:nvPr>
            <p:ph idx="12" type="sldNum"/>
          </p:nvPr>
        </p:nvSpPr>
        <p:spPr>
          <a:xfrm>
            <a:off x="9118687" y="654703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aphicFrame>
        <p:nvGraphicFramePr>
          <p:cNvPr id="358" name="Google Shape;358;g281cdfd4269_1_298"/>
          <p:cNvGraphicFramePr/>
          <p:nvPr/>
        </p:nvGraphicFramePr>
        <p:xfrm>
          <a:off x="0" y="65924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{1B4C7804-E729-4CBD-B947-0440F94146EB}</a:tableStyleId>
              </a:tblPr>
              <a:tblGrid>
                <a:gridCol w="4064000"/>
                <a:gridCol w="4064000"/>
                <a:gridCol w="4064000"/>
              </a:tblGrid>
              <a:tr h="255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cap="none" strike="noStrike"/>
                        <a:t>PPGETI- PPGEE - Universidade Federal do Ceará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cap="none" strike="noStrike"/>
                        <a:t>Solon Alves Peixoto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/>
                        <a:t>21</a:t>
                      </a:r>
                      <a:r>
                        <a:rPr lang="pt-BR" sz="1200" u="none" cap="none" strike="noStrike"/>
                        <a:t> de </a:t>
                      </a:r>
                      <a:r>
                        <a:rPr lang="pt-BR" sz="1200"/>
                        <a:t>setembro </a:t>
                      </a:r>
                      <a:r>
                        <a:rPr lang="pt-BR" sz="1200" u="none" cap="none" strike="noStrike"/>
                        <a:t>de 2023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</a:tr>
            </a:tbl>
          </a:graphicData>
        </a:graphic>
      </p:graphicFrame>
      <p:sp>
        <p:nvSpPr>
          <p:cNvPr id="359" name="Google Shape;359;g281cdfd4269_1_298"/>
          <p:cNvSpPr txBox="1"/>
          <p:nvPr>
            <p:ph type="title"/>
          </p:nvPr>
        </p:nvSpPr>
        <p:spPr>
          <a:xfrm>
            <a:off x="2032049" y="673817"/>
            <a:ext cx="812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27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Conceito de Margem</a:t>
            </a:r>
            <a:endParaRPr sz="270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0" name="Google Shape;360;g281cdfd4269_1_298"/>
          <p:cNvSpPr txBox="1"/>
          <p:nvPr/>
        </p:nvSpPr>
        <p:spPr>
          <a:xfrm>
            <a:off x="906525" y="5399700"/>
            <a:ext cx="567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1" name="Google Shape;361;g281cdfd4269_1_2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6525" y="1406950"/>
            <a:ext cx="5259411" cy="422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281cdfd4269_1_2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17400" y="1200250"/>
            <a:ext cx="2473200" cy="2197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3" name="Google Shape;363;g281cdfd4269_1_298"/>
          <p:cNvCxnSpPr/>
          <p:nvPr/>
        </p:nvCxnSpPr>
        <p:spPr>
          <a:xfrm flipH="1" rot="10800000">
            <a:off x="8070085" y="2008288"/>
            <a:ext cx="249300" cy="231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4" name="Google Shape;364;g281cdfd4269_1_298"/>
          <p:cNvCxnSpPr/>
          <p:nvPr/>
        </p:nvCxnSpPr>
        <p:spPr>
          <a:xfrm flipH="1" rot="10800000">
            <a:off x="7993019" y="2338428"/>
            <a:ext cx="236700" cy="184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5" name="Google Shape;365;g281cdfd4269_1_298"/>
          <p:cNvCxnSpPr/>
          <p:nvPr/>
        </p:nvCxnSpPr>
        <p:spPr>
          <a:xfrm flipH="1" rot="10800000">
            <a:off x="9590600" y="3095525"/>
            <a:ext cx="394200" cy="482700"/>
          </a:xfrm>
          <a:prstGeom prst="straightConnector1">
            <a:avLst/>
          </a:prstGeom>
          <a:noFill/>
          <a:ln cap="flat" cmpd="sng" w="76200">
            <a:solidFill>
              <a:srgbClr val="213F7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6" name="Google Shape;366;g281cdfd4269_1_298"/>
          <p:cNvSpPr txBox="1"/>
          <p:nvPr/>
        </p:nvSpPr>
        <p:spPr>
          <a:xfrm>
            <a:off x="9891550" y="3269475"/>
            <a:ext cx="9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Margem</a:t>
            </a:r>
            <a:endParaRPr/>
          </a:p>
        </p:txBody>
      </p:sp>
      <p:cxnSp>
        <p:nvCxnSpPr>
          <p:cNvPr id="367" name="Google Shape;367;g281cdfd4269_1_298"/>
          <p:cNvCxnSpPr/>
          <p:nvPr/>
        </p:nvCxnSpPr>
        <p:spPr>
          <a:xfrm flipH="1" rot="10800000">
            <a:off x="8191425" y="1850500"/>
            <a:ext cx="1261200" cy="33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8" name="Google Shape;368;g281cdfd4269_1_298"/>
          <p:cNvSpPr txBox="1"/>
          <p:nvPr/>
        </p:nvSpPr>
        <p:spPr>
          <a:xfrm>
            <a:off x="9590600" y="1663225"/>
            <a:ext cx="257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distância “d”</a:t>
            </a:r>
            <a:endParaRPr/>
          </a:p>
        </p:txBody>
      </p:sp>
      <p:sp>
        <p:nvSpPr>
          <p:cNvPr id="369" name="Google Shape;369;g281cdfd4269_1_298"/>
          <p:cNvSpPr txBox="1"/>
          <p:nvPr/>
        </p:nvSpPr>
        <p:spPr>
          <a:xfrm>
            <a:off x="6841500" y="4639100"/>
            <a:ext cx="535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281cdfd4269_1_298"/>
          <p:cNvSpPr/>
          <p:nvPr/>
        </p:nvSpPr>
        <p:spPr>
          <a:xfrm>
            <a:off x="6369246" y="4293504"/>
            <a:ext cx="285900" cy="285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1" name="Google Shape;371;g281cdfd4269_1_298"/>
          <p:cNvSpPr txBox="1"/>
          <p:nvPr/>
        </p:nvSpPr>
        <p:spPr>
          <a:xfrm>
            <a:off x="6847750" y="4068325"/>
            <a:ext cx="4142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Fixando o valor para margem. 2 </a:t>
            </a:r>
            <a:r>
              <a:rPr b="1" lang="pt-BR" sz="1900"/>
              <a:t>por convenção</a:t>
            </a:r>
            <a:endParaRPr b="1" sz="1900"/>
          </a:p>
        </p:txBody>
      </p:sp>
      <p:sp>
        <p:nvSpPr>
          <p:cNvPr id="372" name="Google Shape;372;g281cdfd4269_1_298"/>
          <p:cNvSpPr txBox="1"/>
          <p:nvPr/>
        </p:nvSpPr>
        <p:spPr>
          <a:xfrm>
            <a:off x="6950100" y="4875725"/>
            <a:ext cx="1448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M = 2 / d</a:t>
            </a:r>
            <a:endParaRPr sz="2400"/>
          </a:p>
        </p:txBody>
      </p:sp>
      <p:sp>
        <p:nvSpPr>
          <p:cNvPr id="373" name="Google Shape;373;g281cdfd4269_1_298"/>
          <p:cNvSpPr/>
          <p:nvPr/>
        </p:nvSpPr>
        <p:spPr>
          <a:xfrm>
            <a:off x="6369246" y="5828854"/>
            <a:ext cx="285900" cy="285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4" name="Google Shape;374;g281cdfd4269_1_298"/>
          <p:cNvSpPr txBox="1"/>
          <p:nvPr/>
        </p:nvSpPr>
        <p:spPr>
          <a:xfrm>
            <a:off x="6847750" y="5603675"/>
            <a:ext cx="4395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Aplicando o conceito de limites, quando que a margem é maior?</a:t>
            </a:r>
            <a:endParaRPr b="1" sz="19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9" name="Google Shape;379;g281cdfd4269_1_327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{1B4C7804-E729-4CBD-B947-0440F94146EB}</a:tableStyleId>
              </a:tblPr>
              <a:tblGrid>
                <a:gridCol w="12192000"/>
              </a:tblGrid>
              <a:tr h="563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pt-BR" sz="2800" u="none" cap="none" strike="noStrike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    </a:t>
                      </a:r>
                      <a:endParaRPr sz="1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162E5A"/>
                        </a:gs>
                        <a:gs pos="43000">
                          <a:srgbClr val="204483"/>
                        </a:gs>
                        <a:gs pos="93000">
                          <a:srgbClr val="038133"/>
                        </a:gs>
                        <a:gs pos="100000">
                          <a:srgbClr val="038133"/>
                        </a:gs>
                      </a:gsLst>
                      <a:lin ang="18900044" scaled="0"/>
                    </a:gradFill>
                  </a:tcPr>
                </a:tc>
              </a:tr>
            </a:tbl>
          </a:graphicData>
        </a:graphic>
      </p:graphicFrame>
      <p:pic>
        <p:nvPicPr>
          <p:cNvPr id="380" name="Google Shape;380;g281cdfd4269_1_3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56380" y="38003"/>
            <a:ext cx="360361" cy="46374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g281cdfd4269_1_327"/>
          <p:cNvSpPr/>
          <p:nvPr/>
        </p:nvSpPr>
        <p:spPr>
          <a:xfrm>
            <a:off x="-1" y="563512"/>
            <a:ext cx="12192000" cy="456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E2BF3F"/>
              </a:gs>
              <a:gs pos="19000">
                <a:srgbClr val="E2BF3F"/>
              </a:gs>
              <a:gs pos="46000">
                <a:srgbClr val="038133"/>
              </a:gs>
              <a:gs pos="100000">
                <a:srgbClr val="038133"/>
              </a:gs>
            </a:gsLst>
            <a:lin ang="18900044" scaled="0"/>
          </a:gradFill>
          <a:ln>
            <a:noFill/>
          </a:ln>
          <a:effectLst>
            <a:outerShdw blurRad="228600" algn="ctr" dir="4320000" dist="50800">
              <a:srgbClr val="000000">
                <a:alpha val="7098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t/>
            </a:r>
            <a:endParaRPr b="0" i="0" sz="6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g281cdfd4269_1_327"/>
          <p:cNvSpPr txBox="1"/>
          <p:nvPr/>
        </p:nvSpPr>
        <p:spPr>
          <a:xfrm>
            <a:off x="389415" y="73596"/>
            <a:ext cx="36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Margem</a:t>
            </a:r>
            <a:endParaRPr b="1" sz="20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Uma imagem contendo Forma&#10;&#10;Descrição gerada automaticamente" id="383" name="Google Shape;383;g281cdfd4269_1_327"/>
          <p:cNvPicPr preferRelativeResize="0"/>
          <p:nvPr/>
        </p:nvPicPr>
        <p:blipFill rotWithShape="1">
          <a:blip r:embed="rId4">
            <a:alphaModFix amt="41000"/>
          </a:blip>
          <a:srcRect b="0" l="0" r="0" t="0"/>
          <a:stretch/>
        </p:blipFill>
        <p:spPr>
          <a:xfrm>
            <a:off x="78823" y="532888"/>
            <a:ext cx="4641707" cy="6030111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g281cdfd4269_1_327"/>
          <p:cNvSpPr txBox="1"/>
          <p:nvPr>
            <p:ph idx="12" type="sldNum"/>
          </p:nvPr>
        </p:nvSpPr>
        <p:spPr>
          <a:xfrm>
            <a:off x="9118687" y="654703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aphicFrame>
        <p:nvGraphicFramePr>
          <p:cNvPr id="385" name="Google Shape;385;g281cdfd4269_1_327"/>
          <p:cNvGraphicFramePr/>
          <p:nvPr/>
        </p:nvGraphicFramePr>
        <p:xfrm>
          <a:off x="0" y="65924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{1B4C7804-E729-4CBD-B947-0440F94146EB}</a:tableStyleId>
              </a:tblPr>
              <a:tblGrid>
                <a:gridCol w="4064000"/>
                <a:gridCol w="4064000"/>
                <a:gridCol w="4064000"/>
              </a:tblGrid>
              <a:tr h="255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cap="none" strike="noStrike"/>
                        <a:t>PPGETI- PPGEE - Universidade Federal do Ceará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cap="none" strike="noStrike"/>
                        <a:t>Solon Alves Peixoto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/>
                        <a:t>21</a:t>
                      </a:r>
                      <a:r>
                        <a:rPr lang="pt-BR" sz="1200" u="none" cap="none" strike="noStrike"/>
                        <a:t> de </a:t>
                      </a:r>
                      <a:r>
                        <a:rPr lang="pt-BR" sz="1200"/>
                        <a:t>setembro </a:t>
                      </a:r>
                      <a:r>
                        <a:rPr lang="pt-BR" sz="1200" u="none" cap="none" strike="noStrike"/>
                        <a:t>de 2023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</a:tr>
            </a:tbl>
          </a:graphicData>
        </a:graphic>
      </p:graphicFrame>
      <p:sp>
        <p:nvSpPr>
          <p:cNvPr id="386" name="Google Shape;386;g281cdfd4269_1_327"/>
          <p:cNvSpPr txBox="1"/>
          <p:nvPr>
            <p:ph type="title"/>
          </p:nvPr>
        </p:nvSpPr>
        <p:spPr>
          <a:xfrm>
            <a:off x="2032049" y="673817"/>
            <a:ext cx="812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27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Restrições</a:t>
            </a:r>
            <a:endParaRPr sz="270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7" name="Google Shape;387;g281cdfd4269_1_327"/>
          <p:cNvSpPr txBox="1"/>
          <p:nvPr/>
        </p:nvSpPr>
        <p:spPr>
          <a:xfrm>
            <a:off x="906525" y="5399700"/>
            <a:ext cx="567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8" name="Google Shape;388;g281cdfd4269_1_3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6525" y="1406950"/>
            <a:ext cx="5259411" cy="4227776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281cdfd4269_1_327"/>
          <p:cNvSpPr/>
          <p:nvPr/>
        </p:nvSpPr>
        <p:spPr>
          <a:xfrm>
            <a:off x="6526921" y="1949654"/>
            <a:ext cx="285900" cy="285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0" name="Google Shape;390;g281cdfd4269_1_327"/>
          <p:cNvSpPr txBox="1"/>
          <p:nvPr/>
        </p:nvSpPr>
        <p:spPr>
          <a:xfrm>
            <a:off x="6995575" y="1854100"/>
            <a:ext cx="4142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Minimização de </a:t>
            </a:r>
            <a:endParaRPr b="1" sz="1900"/>
          </a:p>
        </p:txBody>
      </p:sp>
      <p:pic>
        <p:nvPicPr>
          <p:cNvPr id="391" name="Google Shape;391;g281cdfd4269_1_3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18549" y="1564592"/>
            <a:ext cx="1847850" cy="9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g281cdfd4269_1_327"/>
          <p:cNvSpPr/>
          <p:nvPr/>
        </p:nvSpPr>
        <p:spPr>
          <a:xfrm>
            <a:off x="6318321" y="3895467"/>
            <a:ext cx="285900" cy="285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3" name="Google Shape;393;g281cdfd4269_1_327"/>
          <p:cNvSpPr txBox="1"/>
          <p:nvPr/>
        </p:nvSpPr>
        <p:spPr>
          <a:xfrm>
            <a:off x="6786975" y="3799913"/>
            <a:ext cx="4142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Em relação à </a:t>
            </a:r>
            <a:endParaRPr b="1" sz="1900"/>
          </a:p>
        </p:txBody>
      </p:sp>
      <p:pic>
        <p:nvPicPr>
          <p:cNvPr id="394" name="Google Shape;394;g281cdfd4269_1_3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68825" y="3526475"/>
            <a:ext cx="3092098" cy="1202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9" name="Google Shape;399;g281cdfd4269_1_359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{1B4C7804-E729-4CBD-B947-0440F94146EB}</a:tableStyleId>
              </a:tblPr>
              <a:tblGrid>
                <a:gridCol w="12192000"/>
              </a:tblGrid>
              <a:tr h="563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pt-BR" sz="2800" u="none" cap="none" strike="noStrike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    </a:t>
                      </a:r>
                      <a:endParaRPr sz="1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162E5A"/>
                        </a:gs>
                        <a:gs pos="43000">
                          <a:srgbClr val="204483"/>
                        </a:gs>
                        <a:gs pos="93000">
                          <a:srgbClr val="038133"/>
                        </a:gs>
                        <a:gs pos="100000">
                          <a:srgbClr val="038133"/>
                        </a:gs>
                      </a:gsLst>
                      <a:lin ang="18900044" scaled="0"/>
                    </a:gradFill>
                  </a:tcPr>
                </a:tc>
              </a:tr>
            </a:tbl>
          </a:graphicData>
        </a:graphic>
      </p:graphicFrame>
      <p:pic>
        <p:nvPicPr>
          <p:cNvPr id="400" name="Google Shape;400;g281cdfd4269_1_3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56380" y="38003"/>
            <a:ext cx="360361" cy="46374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281cdfd4269_1_359"/>
          <p:cNvSpPr/>
          <p:nvPr/>
        </p:nvSpPr>
        <p:spPr>
          <a:xfrm>
            <a:off x="-1" y="563512"/>
            <a:ext cx="12192000" cy="456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E2BF3F"/>
              </a:gs>
              <a:gs pos="19000">
                <a:srgbClr val="E2BF3F"/>
              </a:gs>
              <a:gs pos="46000">
                <a:srgbClr val="038133"/>
              </a:gs>
              <a:gs pos="100000">
                <a:srgbClr val="038133"/>
              </a:gs>
            </a:gsLst>
            <a:lin ang="18900044" scaled="0"/>
          </a:gradFill>
          <a:ln>
            <a:noFill/>
          </a:ln>
          <a:effectLst>
            <a:outerShdw blurRad="228600" algn="ctr" dir="4320000" dist="50800">
              <a:srgbClr val="000000">
                <a:alpha val="7098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t/>
            </a:r>
            <a:endParaRPr b="0" i="0" sz="6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g281cdfd4269_1_359"/>
          <p:cNvSpPr txBox="1"/>
          <p:nvPr/>
        </p:nvSpPr>
        <p:spPr>
          <a:xfrm>
            <a:off x="389415" y="73596"/>
            <a:ext cx="36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Margem</a:t>
            </a:r>
            <a:endParaRPr b="1" sz="20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Uma imagem contendo Forma&#10;&#10;Descrição gerada automaticamente" id="403" name="Google Shape;403;g281cdfd4269_1_359"/>
          <p:cNvPicPr preferRelativeResize="0"/>
          <p:nvPr/>
        </p:nvPicPr>
        <p:blipFill rotWithShape="1">
          <a:blip r:embed="rId4">
            <a:alphaModFix amt="41000"/>
          </a:blip>
          <a:srcRect b="0" l="0" r="0" t="0"/>
          <a:stretch/>
        </p:blipFill>
        <p:spPr>
          <a:xfrm>
            <a:off x="78823" y="532888"/>
            <a:ext cx="4641707" cy="6030111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281cdfd4269_1_359"/>
          <p:cNvSpPr txBox="1"/>
          <p:nvPr>
            <p:ph idx="12" type="sldNum"/>
          </p:nvPr>
        </p:nvSpPr>
        <p:spPr>
          <a:xfrm>
            <a:off x="9118687" y="654703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aphicFrame>
        <p:nvGraphicFramePr>
          <p:cNvPr id="405" name="Google Shape;405;g281cdfd4269_1_359"/>
          <p:cNvGraphicFramePr/>
          <p:nvPr/>
        </p:nvGraphicFramePr>
        <p:xfrm>
          <a:off x="0" y="65924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{1B4C7804-E729-4CBD-B947-0440F94146EB}</a:tableStyleId>
              </a:tblPr>
              <a:tblGrid>
                <a:gridCol w="4064000"/>
                <a:gridCol w="4064000"/>
                <a:gridCol w="4064000"/>
              </a:tblGrid>
              <a:tr h="255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cap="none" strike="noStrike"/>
                        <a:t>PPGETI- PPGEE - Universidade Federal do Ceará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cap="none" strike="noStrike"/>
                        <a:t>Solon Alves Peixoto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/>
                        <a:t>21</a:t>
                      </a:r>
                      <a:r>
                        <a:rPr lang="pt-BR" sz="1200" u="none" cap="none" strike="noStrike"/>
                        <a:t> de </a:t>
                      </a:r>
                      <a:r>
                        <a:rPr lang="pt-BR" sz="1200"/>
                        <a:t>setembro </a:t>
                      </a:r>
                      <a:r>
                        <a:rPr lang="pt-BR" sz="1200" u="none" cap="none" strike="noStrike"/>
                        <a:t>de 2023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</a:tr>
            </a:tbl>
          </a:graphicData>
        </a:graphic>
      </p:graphicFrame>
      <p:sp>
        <p:nvSpPr>
          <p:cNvPr id="406" name="Google Shape;406;g281cdfd4269_1_359"/>
          <p:cNvSpPr txBox="1"/>
          <p:nvPr>
            <p:ph type="title"/>
          </p:nvPr>
        </p:nvSpPr>
        <p:spPr>
          <a:xfrm>
            <a:off x="2032049" y="673817"/>
            <a:ext cx="812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27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Mais </a:t>
            </a:r>
            <a:r>
              <a:rPr lang="pt-BR" sz="27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Restrições!</a:t>
            </a:r>
            <a:endParaRPr sz="270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7" name="Google Shape;407;g281cdfd4269_1_359"/>
          <p:cNvSpPr txBox="1"/>
          <p:nvPr/>
        </p:nvSpPr>
        <p:spPr>
          <a:xfrm>
            <a:off x="906525" y="5399700"/>
            <a:ext cx="567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281cdfd4269_1_359"/>
          <p:cNvSpPr txBox="1"/>
          <p:nvPr/>
        </p:nvSpPr>
        <p:spPr>
          <a:xfrm>
            <a:off x="6841500" y="4639100"/>
            <a:ext cx="535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9" name="Google Shape;409;g281cdfd4269_1_3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8386" y="1396325"/>
            <a:ext cx="7935226" cy="4653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g281cdfd4269_1_380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{1B4C7804-E729-4CBD-B947-0440F94146EB}</a:tableStyleId>
              </a:tblPr>
              <a:tblGrid>
                <a:gridCol w="12192000"/>
              </a:tblGrid>
              <a:tr h="563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pt-BR" sz="2800" u="none" cap="none" strike="noStrike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    </a:t>
                      </a:r>
                      <a:endParaRPr sz="1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162E5A"/>
                        </a:gs>
                        <a:gs pos="43000">
                          <a:srgbClr val="204483"/>
                        </a:gs>
                        <a:gs pos="93000">
                          <a:srgbClr val="038133"/>
                        </a:gs>
                        <a:gs pos="100000">
                          <a:srgbClr val="038133"/>
                        </a:gs>
                      </a:gsLst>
                      <a:lin ang="18900044" scaled="0"/>
                    </a:gradFill>
                  </a:tcPr>
                </a:tc>
              </a:tr>
            </a:tbl>
          </a:graphicData>
        </a:graphic>
      </p:graphicFrame>
      <p:pic>
        <p:nvPicPr>
          <p:cNvPr id="415" name="Google Shape;415;g281cdfd4269_1_3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56380" y="38003"/>
            <a:ext cx="360361" cy="46374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281cdfd4269_1_380"/>
          <p:cNvSpPr/>
          <p:nvPr/>
        </p:nvSpPr>
        <p:spPr>
          <a:xfrm>
            <a:off x="-1" y="563512"/>
            <a:ext cx="12192000" cy="456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E2BF3F"/>
              </a:gs>
              <a:gs pos="19000">
                <a:srgbClr val="E2BF3F"/>
              </a:gs>
              <a:gs pos="46000">
                <a:srgbClr val="038133"/>
              </a:gs>
              <a:gs pos="100000">
                <a:srgbClr val="038133"/>
              </a:gs>
            </a:gsLst>
            <a:lin ang="18900044" scaled="0"/>
          </a:gradFill>
          <a:ln>
            <a:noFill/>
          </a:ln>
          <a:effectLst>
            <a:outerShdw blurRad="228600" algn="ctr" dir="4320000" dist="50800">
              <a:srgbClr val="000000">
                <a:alpha val="7098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t/>
            </a:r>
            <a:endParaRPr b="0" i="0" sz="6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g281cdfd4269_1_380"/>
          <p:cNvSpPr txBox="1"/>
          <p:nvPr/>
        </p:nvSpPr>
        <p:spPr>
          <a:xfrm>
            <a:off x="389415" y="73596"/>
            <a:ext cx="36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Margem</a:t>
            </a:r>
            <a:endParaRPr b="1" sz="20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Uma imagem contendo Forma&#10;&#10;Descrição gerada automaticamente" id="418" name="Google Shape;418;g281cdfd4269_1_380"/>
          <p:cNvPicPr preferRelativeResize="0"/>
          <p:nvPr/>
        </p:nvPicPr>
        <p:blipFill rotWithShape="1">
          <a:blip r:embed="rId4">
            <a:alphaModFix amt="41000"/>
          </a:blip>
          <a:srcRect b="0" l="0" r="0" t="0"/>
          <a:stretch/>
        </p:blipFill>
        <p:spPr>
          <a:xfrm>
            <a:off x="78823" y="532888"/>
            <a:ext cx="4641707" cy="6030111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g281cdfd4269_1_380"/>
          <p:cNvSpPr txBox="1"/>
          <p:nvPr>
            <p:ph idx="12" type="sldNum"/>
          </p:nvPr>
        </p:nvSpPr>
        <p:spPr>
          <a:xfrm>
            <a:off x="9118687" y="654703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aphicFrame>
        <p:nvGraphicFramePr>
          <p:cNvPr id="420" name="Google Shape;420;g281cdfd4269_1_380"/>
          <p:cNvGraphicFramePr/>
          <p:nvPr/>
        </p:nvGraphicFramePr>
        <p:xfrm>
          <a:off x="0" y="65924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{1B4C7804-E729-4CBD-B947-0440F94146EB}</a:tableStyleId>
              </a:tblPr>
              <a:tblGrid>
                <a:gridCol w="4064000"/>
                <a:gridCol w="4064000"/>
                <a:gridCol w="4064000"/>
              </a:tblGrid>
              <a:tr h="255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cap="none" strike="noStrike"/>
                        <a:t>PPGETI- PPGEE - Universidade Federal do Ceará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cap="none" strike="noStrike"/>
                        <a:t>Solon Alves Peixoto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/>
                        <a:t>21</a:t>
                      </a:r>
                      <a:r>
                        <a:rPr lang="pt-BR" sz="1200" u="none" cap="none" strike="noStrike"/>
                        <a:t> de </a:t>
                      </a:r>
                      <a:r>
                        <a:rPr lang="pt-BR" sz="1200"/>
                        <a:t>setembro </a:t>
                      </a:r>
                      <a:r>
                        <a:rPr lang="pt-BR" sz="1200" u="none" cap="none" strike="noStrike"/>
                        <a:t>de 2023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</a:tr>
            </a:tbl>
          </a:graphicData>
        </a:graphic>
      </p:graphicFrame>
      <p:sp>
        <p:nvSpPr>
          <p:cNvPr id="421" name="Google Shape;421;g281cdfd4269_1_380"/>
          <p:cNvSpPr txBox="1"/>
          <p:nvPr>
            <p:ph type="title"/>
          </p:nvPr>
        </p:nvSpPr>
        <p:spPr>
          <a:xfrm>
            <a:off x="2032049" y="673817"/>
            <a:ext cx="812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27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Mais Restrições!</a:t>
            </a:r>
            <a:endParaRPr sz="270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2" name="Google Shape;422;g281cdfd4269_1_380"/>
          <p:cNvSpPr txBox="1"/>
          <p:nvPr/>
        </p:nvSpPr>
        <p:spPr>
          <a:xfrm>
            <a:off x="906525" y="5399700"/>
            <a:ext cx="567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281cdfd4269_1_380"/>
          <p:cNvSpPr txBox="1"/>
          <p:nvPr/>
        </p:nvSpPr>
        <p:spPr>
          <a:xfrm>
            <a:off x="6841500" y="4639100"/>
            <a:ext cx="535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4" name="Google Shape;424;g281cdfd4269_1_3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8305" y="2121905"/>
            <a:ext cx="4648200" cy="28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g281cdfd4269_1_380"/>
          <p:cNvSpPr txBox="1"/>
          <p:nvPr/>
        </p:nvSpPr>
        <p:spPr>
          <a:xfrm>
            <a:off x="487975" y="1335550"/>
            <a:ext cx="56757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/>
              <a:t>A constante C &gt; 0 determina a penalidade para os quais ε são tolerados.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pic>
        <p:nvPicPr>
          <p:cNvPr id="426" name="Google Shape;426;g281cdfd4269_1_3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275" y="2617101"/>
            <a:ext cx="5875389" cy="382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1" name="Google Shape;431;g281cdfd4269_2_1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{1B4C7804-E729-4CBD-B947-0440F94146EB}</a:tableStyleId>
              </a:tblPr>
              <a:tblGrid>
                <a:gridCol w="12192000"/>
              </a:tblGrid>
              <a:tr h="563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pt-BR" sz="2800" u="none" cap="none" strike="noStrike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    </a:t>
                      </a:r>
                      <a:endParaRPr sz="1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162E5A"/>
                        </a:gs>
                        <a:gs pos="43000">
                          <a:srgbClr val="204483"/>
                        </a:gs>
                        <a:gs pos="93000">
                          <a:srgbClr val="038133"/>
                        </a:gs>
                        <a:gs pos="100000">
                          <a:srgbClr val="038133"/>
                        </a:gs>
                      </a:gsLst>
                      <a:lin ang="18900044" scaled="0"/>
                    </a:gradFill>
                  </a:tcPr>
                </a:tc>
              </a:tr>
            </a:tbl>
          </a:graphicData>
        </a:graphic>
      </p:graphicFrame>
      <p:pic>
        <p:nvPicPr>
          <p:cNvPr id="432" name="Google Shape;432;g281cdfd4269_2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56380" y="38003"/>
            <a:ext cx="360361" cy="46374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g281cdfd4269_2_1"/>
          <p:cNvSpPr/>
          <p:nvPr/>
        </p:nvSpPr>
        <p:spPr>
          <a:xfrm>
            <a:off x="-1" y="563512"/>
            <a:ext cx="12192000" cy="456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E2BF3F"/>
              </a:gs>
              <a:gs pos="19000">
                <a:srgbClr val="E2BF3F"/>
              </a:gs>
              <a:gs pos="46000">
                <a:srgbClr val="038133"/>
              </a:gs>
              <a:gs pos="100000">
                <a:srgbClr val="038133"/>
              </a:gs>
            </a:gsLst>
            <a:lin ang="18900044" scaled="0"/>
          </a:gradFill>
          <a:ln>
            <a:noFill/>
          </a:ln>
          <a:effectLst>
            <a:outerShdw blurRad="228600" algn="ctr" dir="4320000" dist="50800">
              <a:srgbClr val="000000">
                <a:alpha val="7098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t/>
            </a:r>
            <a:endParaRPr b="0" i="0" sz="6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g281cdfd4269_2_1"/>
          <p:cNvSpPr txBox="1"/>
          <p:nvPr/>
        </p:nvSpPr>
        <p:spPr>
          <a:xfrm>
            <a:off x="389415" y="73596"/>
            <a:ext cx="36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Margem</a:t>
            </a:r>
            <a:endParaRPr b="1" sz="20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Uma imagem contendo Forma&#10;&#10;Descrição gerada automaticamente" id="435" name="Google Shape;435;g281cdfd4269_2_1"/>
          <p:cNvPicPr preferRelativeResize="0"/>
          <p:nvPr/>
        </p:nvPicPr>
        <p:blipFill rotWithShape="1">
          <a:blip r:embed="rId4">
            <a:alphaModFix amt="41000"/>
          </a:blip>
          <a:srcRect b="0" l="0" r="0" t="0"/>
          <a:stretch/>
        </p:blipFill>
        <p:spPr>
          <a:xfrm>
            <a:off x="78823" y="532888"/>
            <a:ext cx="4641707" cy="6030111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g281cdfd4269_2_1"/>
          <p:cNvSpPr txBox="1"/>
          <p:nvPr>
            <p:ph idx="12" type="sldNum"/>
          </p:nvPr>
        </p:nvSpPr>
        <p:spPr>
          <a:xfrm>
            <a:off x="9118687" y="654703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aphicFrame>
        <p:nvGraphicFramePr>
          <p:cNvPr id="437" name="Google Shape;437;g281cdfd4269_2_1"/>
          <p:cNvGraphicFramePr/>
          <p:nvPr/>
        </p:nvGraphicFramePr>
        <p:xfrm>
          <a:off x="0" y="65924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{1B4C7804-E729-4CBD-B947-0440F94146EB}</a:tableStyleId>
              </a:tblPr>
              <a:tblGrid>
                <a:gridCol w="4064000"/>
                <a:gridCol w="4064000"/>
                <a:gridCol w="4064000"/>
              </a:tblGrid>
              <a:tr h="255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cap="none" strike="noStrike"/>
                        <a:t>PPGETI- PPGEE - Universidade Federal do Ceará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cap="none" strike="noStrike"/>
                        <a:t>Solon Alves Peixoto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/>
                        <a:t>21</a:t>
                      </a:r>
                      <a:r>
                        <a:rPr lang="pt-BR" sz="1200" u="none" cap="none" strike="noStrike"/>
                        <a:t> de </a:t>
                      </a:r>
                      <a:r>
                        <a:rPr lang="pt-BR" sz="1200"/>
                        <a:t>setembro </a:t>
                      </a:r>
                      <a:r>
                        <a:rPr lang="pt-BR" sz="1200" u="none" cap="none" strike="noStrike"/>
                        <a:t>de 2023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</a:tr>
            </a:tbl>
          </a:graphicData>
        </a:graphic>
      </p:graphicFrame>
      <p:sp>
        <p:nvSpPr>
          <p:cNvPr id="438" name="Google Shape;438;g281cdfd4269_2_1"/>
          <p:cNvSpPr txBox="1"/>
          <p:nvPr>
            <p:ph type="title"/>
          </p:nvPr>
        </p:nvSpPr>
        <p:spPr>
          <a:xfrm>
            <a:off x="2032049" y="826217"/>
            <a:ext cx="812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27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Ainda </a:t>
            </a:r>
            <a:r>
              <a:rPr b="1" lang="pt-BR" sz="27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Mais</a:t>
            </a:r>
            <a:r>
              <a:rPr lang="pt-BR" sz="27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Restrições! Problema da convexidade</a:t>
            </a:r>
            <a:endParaRPr sz="270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9" name="Google Shape;439;g281cdfd4269_2_1"/>
          <p:cNvSpPr txBox="1"/>
          <p:nvPr/>
        </p:nvSpPr>
        <p:spPr>
          <a:xfrm>
            <a:off x="906525" y="5399700"/>
            <a:ext cx="567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281cdfd4269_2_1"/>
          <p:cNvSpPr txBox="1"/>
          <p:nvPr/>
        </p:nvSpPr>
        <p:spPr>
          <a:xfrm>
            <a:off x="6841500" y="4639100"/>
            <a:ext cx="535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1" name="Google Shape;441;g281cdfd4269_2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600" y="2617101"/>
            <a:ext cx="5875389" cy="382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g281cdfd4269_2_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5900" y="1423863"/>
            <a:ext cx="9220200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g281cdfd4269_2_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14171" y="2912696"/>
            <a:ext cx="2619175" cy="71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g281cdfd4269_2_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14175" y="3887122"/>
            <a:ext cx="2463271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g281cdfd4269_2_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64675" y="4875875"/>
            <a:ext cx="2962275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g281cdfd4269_2_1"/>
          <p:cNvSpPr/>
          <p:nvPr/>
        </p:nvSpPr>
        <p:spPr>
          <a:xfrm>
            <a:off x="6118384" y="5939967"/>
            <a:ext cx="285900" cy="285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7" name="Google Shape;447;g281cdfd4269_2_1"/>
          <p:cNvSpPr txBox="1"/>
          <p:nvPr/>
        </p:nvSpPr>
        <p:spPr>
          <a:xfrm>
            <a:off x="6587038" y="5844413"/>
            <a:ext cx="4142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Mas e a variável “C</a:t>
            </a:r>
            <a:r>
              <a:rPr lang="pt-BR" sz="1900">
                <a:solidFill>
                  <a:schemeClr val="dk1"/>
                </a:solidFill>
              </a:rPr>
              <a:t>” </a:t>
            </a:r>
            <a:r>
              <a:rPr lang="pt-BR" sz="1900"/>
              <a:t>?</a:t>
            </a:r>
            <a:endParaRPr b="1" sz="1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/>
        </p:nvSpPr>
        <p:spPr>
          <a:xfrm>
            <a:off x="0" y="-8759"/>
            <a:ext cx="12191999" cy="6858000"/>
          </a:xfrm>
          <a:prstGeom prst="rect">
            <a:avLst/>
          </a:prstGeom>
          <a:solidFill>
            <a:srgbClr val="1E4E79"/>
          </a:solidFill>
          <a:ln>
            <a:noFill/>
          </a:ln>
          <a:effectLst>
            <a:outerShdw blurRad="508000" sx="102000" rotWithShape="0" algn="l" dist="127000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0597" y="670999"/>
            <a:ext cx="4597887" cy="591694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/>
          <p:nvPr/>
        </p:nvSpPr>
        <p:spPr>
          <a:xfrm>
            <a:off x="12225" y="-91675"/>
            <a:ext cx="9921300" cy="685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0" sx="102000" rotWithShape="0" algn="l" dist="127000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2" name="Google Shape;102;p16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{1B4C7804-E729-4CBD-B947-0440F94146EB}</a:tableStyleId>
              </a:tblPr>
              <a:tblGrid>
                <a:gridCol w="12192000"/>
              </a:tblGrid>
              <a:tr h="563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pt-BR" sz="2800" u="none" cap="none" strike="noStrike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    </a:t>
                      </a:r>
                      <a:endParaRPr sz="1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162E5A"/>
                        </a:gs>
                        <a:gs pos="43000">
                          <a:srgbClr val="204483"/>
                        </a:gs>
                        <a:gs pos="93000">
                          <a:srgbClr val="038133"/>
                        </a:gs>
                        <a:gs pos="100000">
                          <a:srgbClr val="038133"/>
                        </a:gs>
                      </a:gsLst>
                      <a:lin ang="18900000" scaled="0"/>
                    </a:gradFill>
                  </a:tcPr>
                </a:tc>
              </a:tr>
            </a:tbl>
          </a:graphicData>
        </a:graphic>
      </p:graphicFrame>
      <p:sp>
        <p:nvSpPr>
          <p:cNvPr id="103" name="Google Shape;103;p16"/>
          <p:cNvSpPr/>
          <p:nvPr/>
        </p:nvSpPr>
        <p:spPr>
          <a:xfrm>
            <a:off x="-1" y="563512"/>
            <a:ext cx="12192001" cy="45719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E2BF3F"/>
              </a:gs>
              <a:gs pos="19000">
                <a:srgbClr val="E2BF3F"/>
              </a:gs>
              <a:gs pos="46000">
                <a:srgbClr val="038133"/>
              </a:gs>
              <a:gs pos="100000">
                <a:srgbClr val="038133"/>
              </a:gs>
            </a:gsLst>
            <a:lin ang="18900000" scaled="0"/>
          </a:gradFill>
          <a:ln>
            <a:noFill/>
          </a:ln>
          <a:effectLst>
            <a:outerShdw blurRad="228600" algn="ctr" dir="4320000" dist="50800">
              <a:srgbClr val="000000">
                <a:alpha val="7098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t/>
            </a:r>
            <a:endParaRPr b="0" i="0" sz="6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tipo&#10;&#10;Descrição gerada automaticamente" id="104" name="Google Shape;10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25" y="6580921"/>
            <a:ext cx="618097" cy="2858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ma imagem contendo Logotipo&#10;&#10;Descrição gerada automaticamente" id="105" name="Google Shape;105;p16"/>
          <p:cNvPicPr preferRelativeResize="0"/>
          <p:nvPr/>
        </p:nvPicPr>
        <p:blipFill rotWithShape="1">
          <a:blip r:embed="rId5">
            <a:alphaModFix/>
          </a:blip>
          <a:srcRect b="16382" l="0" r="0" t="0"/>
          <a:stretch/>
        </p:blipFill>
        <p:spPr>
          <a:xfrm>
            <a:off x="4458980" y="6632259"/>
            <a:ext cx="447022" cy="1984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ma imagem contendo Forma&#10;&#10;Descrição gerada automaticamente" id="106" name="Google Shape;106;p16"/>
          <p:cNvPicPr preferRelativeResize="0"/>
          <p:nvPr/>
        </p:nvPicPr>
        <p:blipFill rotWithShape="1">
          <a:blip r:embed="rId6">
            <a:alphaModFix amt="41000"/>
          </a:blip>
          <a:srcRect b="0" l="0" r="0" t="0"/>
          <a:stretch/>
        </p:blipFill>
        <p:spPr>
          <a:xfrm>
            <a:off x="7630597" y="625602"/>
            <a:ext cx="4584136" cy="595532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/>
          <p:nvPr>
            <p:ph idx="12" type="sldNum"/>
          </p:nvPr>
        </p:nvSpPr>
        <p:spPr>
          <a:xfrm>
            <a:off x="9116510" y="655464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8" name="Google Shape;108;p16"/>
          <p:cNvSpPr txBox="1"/>
          <p:nvPr/>
        </p:nvSpPr>
        <p:spPr>
          <a:xfrm>
            <a:off x="451007" y="104563"/>
            <a:ext cx="307038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Visão Geral</a:t>
            </a:r>
            <a:endParaRPr b="1" i="0" sz="20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aphicFrame>
        <p:nvGraphicFramePr>
          <p:cNvPr id="109" name="Google Shape;109;p16"/>
          <p:cNvGraphicFramePr/>
          <p:nvPr/>
        </p:nvGraphicFramePr>
        <p:xfrm>
          <a:off x="0" y="659242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{1B4C7804-E729-4CBD-B947-0440F94146EB}</a:tableStyleId>
              </a:tblPr>
              <a:tblGrid>
                <a:gridCol w="4064000"/>
                <a:gridCol w="4064000"/>
                <a:gridCol w="4064000"/>
              </a:tblGrid>
              <a:tr h="255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cap="none" strike="noStrike"/>
                        <a:t>PPGETI- PPGEE - Universidade Federal do Ceará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cap="none" strike="noStrike"/>
                        <a:t>Solon Alves Peixoto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/>
                        <a:t>21</a:t>
                      </a:r>
                      <a:r>
                        <a:rPr lang="pt-BR" sz="1200" u="none" cap="none" strike="noStrike"/>
                        <a:t> de </a:t>
                      </a:r>
                      <a:r>
                        <a:rPr lang="pt-BR" sz="1200"/>
                        <a:t>setembro </a:t>
                      </a:r>
                      <a:r>
                        <a:rPr lang="pt-BR" sz="1200" u="none" cap="none" strike="noStrike"/>
                        <a:t>de 2023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</a:tr>
            </a:tbl>
          </a:graphicData>
        </a:graphic>
      </p:graphicFrame>
      <p:pic>
        <p:nvPicPr>
          <p:cNvPr id="110" name="Google Shape;11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9550" y="1083377"/>
            <a:ext cx="2871950" cy="2153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70028" y="1180575"/>
            <a:ext cx="3367867" cy="2140275"/>
          </a:xfrm>
          <a:prstGeom prst="rect">
            <a:avLst/>
          </a:prstGeom>
          <a:noFill/>
          <a:ln>
            <a:noFill/>
          </a:ln>
          <a:effectLst>
            <a:outerShdw blurRad="508000" sx="102000" rotWithShape="0" algn="l" dist="127000" sy="102000">
              <a:srgbClr val="000000">
                <a:alpha val="40000"/>
              </a:srgbClr>
            </a:outerShdw>
          </a:effectLst>
        </p:spPr>
      </p:pic>
      <p:pic>
        <p:nvPicPr>
          <p:cNvPr id="112" name="Google Shape;112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73775" y="1181900"/>
            <a:ext cx="2743201" cy="2153616"/>
          </a:xfrm>
          <a:prstGeom prst="rect">
            <a:avLst/>
          </a:prstGeom>
          <a:noFill/>
          <a:ln>
            <a:noFill/>
          </a:ln>
          <a:effectLst>
            <a:outerShdw blurRad="508000" sx="102000" rotWithShape="0" algn="l" dist="127000" sy="102000">
              <a:srgbClr val="000000">
                <a:alpha val="40000"/>
              </a:srgbClr>
            </a:outerShdw>
          </a:effectLst>
        </p:spPr>
      </p:pic>
      <p:pic>
        <p:nvPicPr>
          <p:cNvPr id="113" name="Google Shape;113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9553" y="3849781"/>
            <a:ext cx="2871951" cy="2291844"/>
          </a:xfrm>
          <a:prstGeom prst="rect">
            <a:avLst/>
          </a:prstGeom>
          <a:noFill/>
          <a:ln>
            <a:noFill/>
          </a:ln>
          <a:effectLst>
            <a:outerShdw blurRad="508000" sx="102000" rotWithShape="0" algn="l" dist="127000" sy="102000">
              <a:srgbClr val="000000">
                <a:alpha val="40000"/>
              </a:srgbClr>
            </a:outerShdw>
          </a:effectLst>
        </p:spPr>
      </p:pic>
      <p:pic>
        <p:nvPicPr>
          <p:cNvPr id="114" name="Google Shape;114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263250" y="3937600"/>
            <a:ext cx="3441586" cy="2204025"/>
          </a:xfrm>
          <a:prstGeom prst="rect">
            <a:avLst/>
          </a:prstGeom>
          <a:noFill/>
          <a:ln>
            <a:noFill/>
          </a:ln>
          <a:effectLst>
            <a:outerShdw blurRad="508000" sx="102000" rotWithShape="0" algn="l" dist="127000" sy="102000">
              <a:srgbClr val="000000">
                <a:alpha val="40000"/>
              </a:srgbClr>
            </a:outerShdw>
          </a:effectLst>
        </p:spPr>
      </p:pic>
      <p:pic>
        <p:nvPicPr>
          <p:cNvPr id="115" name="Google Shape;115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846569" y="3753935"/>
            <a:ext cx="3070400" cy="2382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2" name="Google Shape;452;g1e7ecc936da_0_0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{1B4C7804-E729-4CBD-B947-0440F94146EB}</a:tableStyleId>
              </a:tblPr>
              <a:tblGrid>
                <a:gridCol w="12192000"/>
              </a:tblGrid>
              <a:tr h="563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pt-BR" sz="2800" u="none" cap="none" strike="noStrike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    </a:t>
                      </a:r>
                      <a:endParaRPr sz="1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162E5A"/>
                        </a:gs>
                        <a:gs pos="43000">
                          <a:srgbClr val="204483"/>
                        </a:gs>
                        <a:gs pos="93000">
                          <a:srgbClr val="038133"/>
                        </a:gs>
                        <a:gs pos="100000">
                          <a:srgbClr val="038133"/>
                        </a:gs>
                      </a:gsLst>
                      <a:lin ang="18900044" scaled="0"/>
                    </a:gradFill>
                  </a:tcPr>
                </a:tc>
              </a:tr>
            </a:tbl>
          </a:graphicData>
        </a:graphic>
      </p:graphicFrame>
      <p:pic>
        <p:nvPicPr>
          <p:cNvPr id="453" name="Google Shape;453;g1e7ecc936da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56380" y="38003"/>
            <a:ext cx="360361" cy="46374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g1e7ecc936da_0_0"/>
          <p:cNvSpPr/>
          <p:nvPr/>
        </p:nvSpPr>
        <p:spPr>
          <a:xfrm>
            <a:off x="-1" y="563512"/>
            <a:ext cx="12192000" cy="456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E2BF3F"/>
              </a:gs>
              <a:gs pos="19000">
                <a:srgbClr val="E2BF3F"/>
              </a:gs>
              <a:gs pos="46000">
                <a:srgbClr val="038133"/>
              </a:gs>
              <a:gs pos="100000">
                <a:srgbClr val="038133"/>
              </a:gs>
            </a:gsLst>
            <a:lin ang="18900044" scaled="0"/>
          </a:gradFill>
          <a:ln>
            <a:noFill/>
          </a:ln>
          <a:effectLst>
            <a:outerShdw blurRad="228600" algn="ctr" dir="4320000" dist="50800">
              <a:srgbClr val="000000">
                <a:alpha val="7098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t/>
            </a:r>
            <a:endParaRPr b="0" i="0" sz="6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g1e7ecc936da_0_0"/>
          <p:cNvSpPr txBox="1"/>
          <p:nvPr/>
        </p:nvSpPr>
        <p:spPr>
          <a:xfrm>
            <a:off x="389415" y="73596"/>
            <a:ext cx="3625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Regularização / Normalização</a:t>
            </a:r>
            <a:endParaRPr b="1" sz="20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Uma imagem contendo Forma&#10;&#10;Descrição gerada automaticamente" id="456" name="Google Shape;456;g1e7ecc936da_0_0"/>
          <p:cNvPicPr preferRelativeResize="0"/>
          <p:nvPr/>
        </p:nvPicPr>
        <p:blipFill rotWithShape="1">
          <a:blip r:embed="rId4">
            <a:alphaModFix amt="41000"/>
          </a:blip>
          <a:srcRect b="0" l="0" r="0" t="0"/>
          <a:stretch/>
        </p:blipFill>
        <p:spPr>
          <a:xfrm>
            <a:off x="78823" y="532888"/>
            <a:ext cx="4641707" cy="6030111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g1e7ecc936da_0_0"/>
          <p:cNvSpPr txBox="1"/>
          <p:nvPr>
            <p:ph idx="12" type="sldNum"/>
          </p:nvPr>
        </p:nvSpPr>
        <p:spPr>
          <a:xfrm>
            <a:off x="9118687" y="654703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aphicFrame>
        <p:nvGraphicFramePr>
          <p:cNvPr id="458" name="Google Shape;458;g1e7ecc936da_0_0"/>
          <p:cNvGraphicFramePr/>
          <p:nvPr/>
        </p:nvGraphicFramePr>
        <p:xfrm>
          <a:off x="0" y="65924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{1B4C7804-E729-4CBD-B947-0440F94146EB}</a:tableStyleId>
              </a:tblPr>
              <a:tblGrid>
                <a:gridCol w="4064000"/>
                <a:gridCol w="4064000"/>
                <a:gridCol w="4064000"/>
              </a:tblGrid>
              <a:tr h="255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cap="none" strike="noStrike"/>
                        <a:t>PPGETI- PPGEE - Universidade Federal do Ceará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cap="none" strike="noStrike"/>
                        <a:t>Solon Alves Peixoto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/>
                        <a:t>21</a:t>
                      </a:r>
                      <a:r>
                        <a:rPr lang="pt-BR" sz="1200" u="none" cap="none" strike="noStrike"/>
                        <a:t> de </a:t>
                      </a:r>
                      <a:r>
                        <a:rPr lang="pt-BR" sz="1200"/>
                        <a:t>setembro </a:t>
                      </a:r>
                      <a:r>
                        <a:rPr lang="pt-BR" sz="1200" u="none" cap="none" strike="noStrike"/>
                        <a:t>de 2023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</a:tr>
            </a:tbl>
          </a:graphicData>
        </a:graphic>
      </p:graphicFrame>
      <p:sp>
        <p:nvSpPr>
          <p:cNvPr id="459" name="Google Shape;459;g1e7ecc936da_0_0"/>
          <p:cNvSpPr txBox="1"/>
          <p:nvPr/>
        </p:nvSpPr>
        <p:spPr>
          <a:xfrm>
            <a:off x="906525" y="5399700"/>
            <a:ext cx="567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g1e7ecc936da_0_0"/>
          <p:cNvSpPr txBox="1"/>
          <p:nvPr/>
        </p:nvSpPr>
        <p:spPr>
          <a:xfrm>
            <a:off x="6841500" y="4639100"/>
            <a:ext cx="535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1e7ecc936da_0_0"/>
          <p:cNvSpPr txBox="1"/>
          <p:nvPr/>
        </p:nvSpPr>
        <p:spPr>
          <a:xfrm>
            <a:off x="4169402" y="3289850"/>
            <a:ext cx="3666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pt-BR" sz="4400">
                <a:solidFill>
                  <a:srgbClr val="1E4E79"/>
                </a:solidFill>
                <a:latin typeface="Anton"/>
                <a:ea typeface="Anton"/>
                <a:cs typeface="Anton"/>
                <a:sym typeface="Anton"/>
              </a:rPr>
              <a:t>Regularização</a:t>
            </a:r>
            <a:endParaRPr b="1" i="0" sz="4400" u="none" cap="none" strike="noStrike">
              <a:solidFill>
                <a:srgbClr val="1E4E79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6" name="Google Shape;466;g1e7ecc936da_0_29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{1B4C7804-E729-4CBD-B947-0440F94146EB}</a:tableStyleId>
              </a:tblPr>
              <a:tblGrid>
                <a:gridCol w="12192000"/>
              </a:tblGrid>
              <a:tr h="563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pt-BR" sz="2800" u="none" cap="none" strike="noStrike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    </a:t>
                      </a:r>
                      <a:endParaRPr sz="1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162E5A"/>
                        </a:gs>
                        <a:gs pos="43000">
                          <a:srgbClr val="204483"/>
                        </a:gs>
                        <a:gs pos="93000">
                          <a:srgbClr val="038133"/>
                        </a:gs>
                        <a:gs pos="100000">
                          <a:srgbClr val="038133"/>
                        </a:gs>
                      </a:gsLst>
                      <a:lin ang="18900044" scaled="0"/>
                    </a:gradFill>
                  </a:tcPr>
                </a:tc>
              </a:tr>
            </a:tbl>
          </a:graphicData>
        </a:graphic>
      </p:graphicFrame>
      <p:pic>
        <p:nvPicPr>
          <p:cNvPr id="467" name="Google Shape;467;g1e7ecc936da_0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56380" y="38003"/>
            <a:ext cx="360361" cy="46374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g1e7ecc936da_0_29"/>
          <p:cNvSpPr/>
          <p:nvPr/>
        </p:nvSpPr>
        <p:spPr>
          <a:xfrm>
            <a:off x="-1" y="563512"/>
            <a:ext cx="12192000" cy="456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E2BF3F"/>
              </a:gs>
              <a:gs pos="19000">
                <a:srgbClr val="E2BF3F"/>
              </a:gs>
              <a:gs pos="46000">
                <a:srgbClr val="038133"/>
              </a:gs>
              <a:gs pos="100000">
                <a:srgbClr val="038133"/>
              </a:gs>
            </a:gsLst>
            <a:lin ang="18900044" scaled="0"/>
          </a:gradFill>
          <a:ln>
            <a:noFill/>
          </a:ln>
          <a:effectLst>
            <a:outerShdw blurRad="228600" algn="ctr" dir="4320000" dist="50800">
              <a:srgbClr val="000000">
                <a:alpha val="7098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t/>
            </a:r>
            <a:endParaRPr b="0" i="0" sz="6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g1e7ecc936da_0_29"/>
          <p:cNvSpPr txBox="1"/>
          <p:nvPr/>
        </p:nvSpPr>
        <p:spPr>
          <a:xfrm>
            <a:off x="389415" y="73596"/>
            <a:ext cx="36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Regularização / Normalização</a:t>
            </a:r>
            <a:endParaRPr b="1" sz="20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Uma imagem contendo Forma&#10;&#10;Descrição gerada automaticamente" id="470" name="Google Shape;470;g1e7ecc936da_0_29"/>
          <p:cNvPicPr preferRelativeResize="0"/>
          <p:nvPr/>
        </p:nvPicPr>
        <p:blipFill rotWithShape="1">
          <a:blip r:embed="rId4">
            <a:alphaModFix amt="41000"/>
          </a:blip>
          <a:srcRect b="0" l="0" r="0" t="0"/>
          <a:stretch/>
        </p:blipFill>
        <p:spPr>
          <a:xfrm>
            <a:off x="78823" y="532888"/>
            <a:ext cx="4641707" cy="6030111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g1e7ecc936da_0_29"/>
          <p:cNvSpPr txBox="1"/>
          <p:nvPr>
            <p:ph idx="12" type="sldNum"/>
          </p:nvPr>
        </p:nvSpPr>
        <p:spPr>
          <a:xfrm>
            <a:off x="9118687" y="654703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aphicFrame>
        <p:nvGraphicFramePr>
          <p:cNvPr id="472" name="Google Shape;472;g1e7ecc936da_0_29"/>
          <p:cNvGraphicFramePr/>
          <p:nvPr/>
        </p:nvGraphicFramePr>
        <p:xfrm>
          <a:off x="0" y="65924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{1B4C7804-E729-4CBD-B947-0440F94146EB}</a:tableStyleId>
              </a:tblPr>
              <a:tblGrid>
                <a:gridCol w="4064000"/>
                <a:gridCol w="4064000"/>
                <a:gridCol w="4064000"/>
              </a:tblGrid>
              <a:tr h="255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cap="none" strike="noStrike"/>
                        <a:t>PPGETI- PPGEE - Universidade Federal do Ceará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cap="none" strike="noStrike"/>
                        <a:t>Solon Alves Peixoto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/>
                        <a:t>21</a:t>
                      </a:r>
                      <a:r>
                        <a:rPr lang="pt-BR" sz="1200" u="none" cap="none" strike="noStrike"/>
                        <a:t> de </a:t>
                      </a:r>
                      <a:r>
                        <a:rPr lang="pt-BR" sz="1200"/>
                        <a:t>setembro </a:t>
                      </a:r>
                      <a:r>
                        <a:rPr lang="pt-BR" sz="1200" u="none" cap="none" strike="noStrike"/>
                        <a:t>de 2023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</a:tr>
            </a:tbl>
          </a:graphicData>
        </a:graphic>
      </p:graphicFrame>
      <p:sp>
        <p:nvSpPr>
          <p:cNvPr id="473" name="Google Shape;473;g1e7ecc936da_0_29"/>
          <p:cNvSpPr txBox="1"/>
          <p:nvPr/>
        </p:nvSpPr>
        <p:spPr>
          <a:xfrm>
            <a:off x="906525" y="5399700"/>
            <a:ext cx="567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1e7ecc936da_0_29"/>
          <p:cNvSpPr txBox="1"/>
          <p:nvPr/>
        </p:nvSpPr>
        <p:spPr>
          <a:xfrm>
            <a:off x="6841500" y="4639100"/>
            <a:ext cx="535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5" name="Google Shape;475;g1e7ecc936da_0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475" y="1083722"/>
            <a:ext cx="5675700" cy="46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g1e7ecc936da_0_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2225" y="1468175"/>
            <a:ext cx="4769975" cy="42651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7" name="Google Shape;477;g1e7ecc936da_0_29"/>
          <p:cNvCxnSpPr/>
          <p:nvPr/>
        </p:nvCxnSpPr>
        <p:spPr>
          <a:xfrm flipH="1" rot="10800000">
            <a:off x="6267275" y="2584425"/>
            <a:ext cx="1680000" cy="25383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2" name="Google Shape;482;g281cdfd4269_2_24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{1B4C7804-E729-4CBD-B947-0440F94146EB}</a:tableStyleId>
              </a:tblPr>
              <a:tblGrid>
                <a:gridCol w="12192000"/>
              </a:tblGrid>
              <a:tr h="563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pt-BR" sz="2800" u="none" cap="none" strike="noStrike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    </a:t>
                      </a:r>
                      <a:endParaRPr sz="1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162E5A"/>
                        </a:gs>
                        <a:gs pos="43000">
                          <a:srgbClr val="204483"/>
                        </a:gs>
                        <a:gs pos="93000">
                          <a:srgbClr val="038133"/>
                        </a:gs>
                        <a:gs pos="100000">
                          <a:srgbClr val="038133"/>
                        </a:gs>
                      </a:gsLst>
                      <a:lin ang="18900044" scaled="0"/>
                    </a:gradFill>
                  </a:tcPr>
                </a:tc>
              </a:tr>
            </a:tbl>
          </a:graphicData>
        </a:graphic>
      </p:graphicFrame>
      <p:pic>
        <p:nvPicPr>
          <p:cNvPr id="483" name="Google Shape;483;g281cdfd4269_2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56380" y="38003"/>
            <a:ext cx="360361" cy="46374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g281cdfd4269_2_24"/>
          <p:cNvSpPr/>
          <p:nvPr/>
        </p:nvSpPr>
        <p:spPr>
          <a:xfrm>
            <a:off x="-1" y="563512"/>
            <a:ext cx="12192000" cy="456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E2BF3F"/>
              </a:gs>
              <a:gs pos="19000">
                <a:srgbClr val="E2BF3F"/>
              </a:gs>
              <a:gs pos="46000">
                <a:srgbClr val="038133"/>
              </a:gs>
              <a:gs pos="100000">
                <a:srgbClr val="038133"/>
              </a:gs>
            </a:gsLst>
            <a:lin ang="18900044" scaled="0"/>
          </a:gradFill>
          <a:ln>
            <a:noFill/>
          </a:ln>
          <a:effectLst>
            <a:outerShdw blurRad="228600" algn="ctr" dir="4320000" dist="50800">
              <a:srgbClr val="000000">
                <a:alpha val="7098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t/>
            </a:r>
            <a:endParaRPr b="0" i="0" sz="6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g281cdfd4269_2_24"/>
          <p:cNvSpPr txBox="1"/>
          <p:nvPr/>
        </p:nvSpPr>
        <p:spPr>
          <a:xfrm>
            <a:off x="389415" y="73596"/>
            <a:ext cx="36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Kernels</a:t>
            </a:r>
            <a:endParaRPr b="1" sz="20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Uma imagem contendo Forma&#10;&#10;Descrição gerada automaticamente" id="486" name="Google Shape;486;g281cdfd4269_2_24"/>
          <p:cNvPicPr preferRelativeResize="0"/>
          <p:nvPr/>
        </p:nvPicPr>
        <p:blipFill rotWithShape="1">
          <a:blip r:embed="rId4">
            <a:alphaModFix amt="41000"/>
          </a:blip>
          <a:srcRect b="0" l="0" r="0" t="0"/>
          <a:stretch/>
        </p:blipFill>
        <p:spPr>
          <a:xfrm>
            <a:off x="78823" y="532888"/>
            <a:ext cx="4641707" cy="6030111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g281cdfd4269_2_24"/>
          <p:cNvSpPr txBox="1"/>
          <p:nvPr>
            <p:ph idx="12" type="sldNum"/>
          </p:nvPr>
        </p:nvSpPr>
        <p:spPr>
          <a:xfrm>
            <a:off x="9118687" y="654703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aphicFrame>
        <p:nvGraphicFramePr>
          <p:cNvPr id="488" name="Google Shape;488;g281cdfd4269_2_24"/>
          <p:cNvGraphicFramePr/>
          <p:nvPr/>
        </p:nvGraphicFramePr>
        <p:xfrm>
          <a:off x="0" y="65924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{1B4C7804-E729-4CBD-B947-0440F94146EB}</a:tableStyleId>
              </a:tblPr>
              <a:tblGrid>
                <a:gridCol w="4064000"/>
                <a:gridCol w="4064000"/>
                <a:gridCol w="4064000"/>
              </a:tblGrid>
              <a:tr h="255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cap="none" strike="noStrike"/>
                        <a:t>PPGETI- PPGEE - Universidade Federal do Ceará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cap="none" strike="noStrike"/>
                        <a:t>Solon Alves Peixoto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/>
                        <a:t>21</a:t>
                      </a:r>
                      <a:r>
                        <a:rPr lang="pt-BR" sz="1200" u="none" cap="none" strike="noStrike"/>
                        <a:t> de </a:t>
                      </a:r>
                      <a:r>
                        <a:rPr lang="pt-BR" sz="1200"/>
                        <a:t>setembro </a:t>
                      </a:r>
                      <a:r>
                        <a:rPr lang="pt-BR" sz="1200" u="none" cap="none" strike="noStrike"/>
                        <a:t>de 2023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</a:tr>
            </a:tbl>
          </a:graphicData>
        </a:graphic>
      </p:graphicFrame>
      <p:sp>
        <p:nvSpPr>
          <p:cNvPr id="489" name="Google Shape;489;g281cdfd4269_2_24"/>
          <p:cNvSpPr txBox="1"/>
          <p:nvPr/>
        </p:nvSpPr>
        <p:spPr>
          <a:xfrm>
            <a:off x="906525" y="5399700"/>
            <a:ext cx="567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281cdfd4269_2_24"/>
          <p:cNvSpPr txBox="1"/>
          <p:nvPr/>
        </p:nvSpPr>
        <p:spPr>
          <a:xfrm>
            <a:off x="6841500" y="4639100"/>
            <a:ext cx="535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281cdfd4269_2_24"/>
          <p:cNvSpPr txBox="1"/>
          <p:nvPr/>
        </p:nvSpPr>
        <p:spPr>
          <a:xfrm>
            <a:off x="4981647" y="3216012"/>
            <a:ext cx="2228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pt-BR" sz="4400">
                <a:solidFill>
                  <a:srgbClr val="1E4E79"/>
                </a:solidFill>
                <a:latin typeface="Anton"/>
                <a:ea typeface="Anton"/>
                <a:cs typeface="Anton"/>
                <a:sym typeface="Anton"/>
              </a:rPr>
              <a:t>Kernels</a:t>
            </a:r>
            <a:endParaRPr b="1" i="0" sz="4400" u="none" cap="none" strike="noStrike">
              <a:solidFill>
                <a:srgbClr val="1E4E79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6" name="Google Shape;496;g1e7ecc936da_0_13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{1B4C7804-E729-4CBD-B947-0440F94146EB}</a:tableStyleId>
              </a:tblPr>
              <a:tblGrid>
                <a:gridCol w="12192000"/>
              </a:tblGrid>
              <a:tr h="563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pt-BR" sz="2800" u="none" cap="none" strike="noStrike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    </a:t>
                      </a:r>
                      <a:endParaRPr sz="1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162E5A"/>
                        </a:gs>
                        <a:gs pos="43000">
                          <a:srgbClr val="204483"/>
                        </a:gs>
                        <a:gs pos="93000">
                          <a:srgbClr val="038133"/>
                        </a:gs>
                        <a:gs pos="100000">
                          <a:srgbClr val="038133"/>
                        </a:gs>
                      </a:gsLst>
                      <a:lin ang="18900044" scaled="0"/>
                    </a:gradFill>
                  </a:tcPr>
                </a:tc>
              </a:tr>
            </a:tbl>
          </a:graphicData>
        </a:graphic>
      </p:graphicFrame>
      <p:pic>
        <p:nvPicPr>
          <p:cNvPr id="497" name="Google Shape;497;g1e7ecc936da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56380" y="38003"/>
            <a:ext cx="360361" cy="46374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1e7ecc936da_0_13"/>
          <p:cNvSpPr/>
          <p:nvPr/>
        </p:nvSpPr>
        <p:spPr>
          <a:xfrm>
            <a:off x="-1" y="563512"/>
            <a:ext cx="12192000" cy="456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E2BF3F"/>
              </a:gs>
              <a:gs pos="19000">
                <a:srgbClr val="E2BF3F"/>
              </a:gs>
              <a:gs pos="46000">
                <a:srgbClr val="038133"/>
              </a:gs>
              <a:gs pos="100000">
                <a:srgbClr val="038133"/>
              </a:gs>
            </a:gsLst>
            <a:lin ang="18900044" scaled="0"/>
          </a:gradFill>
          <a:ln>
            <a:noFill/>
          </a:ln>
          <a:effectLst>
            <a:outerShdw blurRad="228600" algn="ctr" dir="4320000" dist="50800">
              <a:srgbClr val="000000">
                <a:alpha val="7098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t/>
            </a:r>
            <a:endParaRPr b="0" i="0" sz="6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g1e7ecc936da_0_13"/>
          <p:cNvSpPr txBox="1"/>
          <p:nvPr/>
        </p:nvSpPr>
        <p:spPr>
          <a:xfrm>
            <a:off x="389415" y="73596"/>
            <a:ext cx="36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Kernels</a:t>
            </a:r>
            <a:endParaRPr b="1" sz="2000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Uma imagem contendo Forma&#10;&#10;Descrição gerada automaticamente" id="500" name="Google Shape;500;g1e7ecc936da_0_13"/>
          <p:cNvPicPr preferRelativeResize="0"/>
          <p:nvPr/>
        </p:nvPicPr>
        <p:blipFill rotWithShape="1">
          <a:blip r:embed="rId4">
            <a:alphaModFix amt="41000"/>
          </a:blip>
          <a:srcRect b="0" l="0" r="0" t="0"/>
          <a:stretch/>
        </p:blipFill>
        <p:spPr>
          <a:xfrm>
            <a:off x="78823" y="532888"/>
            <a:ext cx="4641707" cy="6030111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g1e7ecc936da_0_13"/>
          <p:cNvSpPr txBox="1"/>
          <p:nvPr>
            <p:ph idx="12" type="sldNum"/>
          </p:nvPr>
        </p:nvSpPr>
        <p:spPr>
          <a:xfrm>
            <a:off x="9118687" y="654703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aphicFrame>
        <p:nvGraphicFramePr>
          <p:cNvPr id="502" name="Google Shape;502;g1e7ecc936da_0_13"/>
          <p:cNvGraphicFramePr/>
          <p:nvPr/>
        </p:nvGraphicFramePr>
        <p:xfrm>
          <a:off x="0" y="65924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{1B4C7804-E729-4CBD-B947-0440F94146EB}</a:tableStyleId>
              </a:tblPr>
              <a:tblGrid>
                <a:gridCol w="4064000"/>
                <a:gridCol w="4064000"/>
                <a:gridCol w="4064000"/>
              </a:tblGrid>
              <a:tr h="255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cap="none" strike="noStrike"/>
                        <a:t>PPGETI- PPGEE - Universidade Federal do Ceará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cap="none" strike="noStrike"/>
                        <a:t>Solon Alves Peixoto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/>
                        <a:t>21</a:t>
                      </a:r>
                      <a:r>
                        <a:rPr lang="pt-BR" sz="1200" u="none" cap="none" strike="noStrike"/>
                        <a:t> de </a:t>
                      </a:r>
                      <a:r>
                        <a:rPr lang="pt-BR" sz="1200"/>
                        <a:t>setembro </a:t>
                      </a:r>
                      <a:r>
                        <a:rPr lang="pt-BR" sz="1200" u="none" cap="none" strike="noStrike"/>
                        <a:t>de 2023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</a:tr>
            </a:tbl>
          </a:graphicData>
        </a:graphic>
      </p:graphicFrame>
      <p:sp>
        <p:nvSpPr>
          <p:cNvPr id="503" name="Google Shape;503;g1e7ecc936da_0_13"/>
          <p:cNvSpPr txBox="1"/>
          <p:nvPr/>
        </p:nvSpPr>
        <p:spPr>
          <a:xfrm>
            <a:off x="906525" y="5399700"/>
            <a:ext cx="567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g1e7ecc936da_0_13"/>
          <p:cNvSpPr txBox="1"/>
          <p:nvPr/>
        </p:nvSpPr>
        <p:spPr>
          <a:xfrm>
            <a:off x="6841500" y="4639100"/>
            <a:ext cx="535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5" name="Google Shape;505;g1e7ecc936da_0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8455" y="4176662"/>
            <a:ext cx="6686550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g1e7ecc936da_0_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01405" y="868100"/>
            <a:ext cx="4267863" cy="326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0"/>
          <p:cNvSpPr/>
          <p:nvPr/>
        </p:nvSpPr>
        <p:spPr>
          <a:xfrm>
            <a:off x="-1" y="-8759"/>
            <a:ext cx="12192001" cy="6858000"/>
          </a:xfrm>
          <a:prstGeom prst="rect">
            <a:avLst/>
          </a:prstGeom>
          <a:solidFill>
            <a:srgbClr val="1E4E79"/>
          </a:solidFill>
          <a:ln>
            <a:noFill/>
          </a:ln>
          <a:effectLst>
            <a:outerShdw blurRad="508000" sx="102000" rotWithShape="0" algn="l" dist="127000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2" name="Google Shape;51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3298" y="293783"/>
            <a:ext cx="4891012" cy="6294158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70"/>
          <p:cNvSpPr/>
          <p:nvPr/>
        </p:nvSpPr>
        <p:spPr>
          <a:xfrm>
            <a:off x="0" y="0"/>
            <a:ext cx="9688010" cy="685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09600" sx="110000" rotWithShape="0" algn="l" dir="1980000" dist="254000" sy="110000">
              <a:schemeClr val="dk1">
                <a:alpha val="61176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70"/>
          <p:cNvSpPr txBox="1"/>
          <p:nvPr>
            <p:ph idx="12" type="sldNum"/>
          </p:nvPr>
        </p:nvSpPr>
        <p:spPr>
          <a:xfrm>
            <a:off x="9118687" y="654703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Logotipo&#10;&#10;Descrição gerada automaticamente" id="515" name="Google Shape;515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25" y="6580921"/>
            <a:ext cx="618097" cy="2858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ma imagem contendo Logotipo&#10;&#10;Descrição gerada automaticamente" id="516" name="Google Shape;516;p70"/>
          <p:cNvPicPr preferRelativeResize="0"/>
          <p:nvPr/>
        </p:nvPicPr>
        <p:blipFill rotWithShape="1">
          <a:blip r:embed="rId5">
            <a:alphaModFix/>
          </a:blip>
          <a:srcRect b="16382" l="0" r="0" t="0"/>
          <a:stretch/>
        </p:blipFill>
        <p:spPr>
          <a:xfrm>
            <a:off x="4458980" y="6632259"/>
            <a:ext cx="447022" cy="19840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17" name="Google Shape;517;p70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{1B4C7804-E729-4CBD-B947-0440F94146EB}</a:tableStyleId>
              </a:tblPr>
              <a:tblGrid>
                <a:gridCol w="12192000"/>
              </a:tblGrid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r>
                        <a:t/>
                      </a:r>
                      <a:endParaRPr sz="6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162E5A"/>
                        </a:gs>
                        <a:gs pos="43000">
                          <a:srgbClr val="204483"/>
                        </a:gs>
                        <a:gs pos="93000">
                          <a:srgbClr val="038133"/>
                        </a:gs>
                        <a:gs pos="100000">
                          <a:srgbClr val="038133"/>
                        </a:gs>
                      </a:gsLst>
                      <a:lin ang="18900000" scaled="0"/>
                    </a:gradFill>
                  </a:tcPr>
                </a:tc>
              </a:tr>
            </a:tbl>
          </a:graphicData>
        </a:graphic>
      </p:graphicFrame>
      <p:sp>
        <p:nvSpPr>
          <p:cNvPr id="518" name="Google Shape;518;p70"/>
          <p:cNvSpPr/>
          <p:nvPr/>
        </p:nvSpPr>
        <p:spPr>
          <a:xfrm>
            <a:off x="-1" y="145930"/>
            <a:ext cx="12192001" cy="45719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E2BF3F"/>
              </a:gs>
              <a:gs pos="19000">
                <a:srgbClr val="E2BF3F"/>
              </a:gs>
              <a:gs pos="46000">
                <a:srgbClr val="038133"/>
              </a:gs>
              <a:gs pos="100000">
                <a:srgbClr val="038133"/>
              </a:gs>
            </a:gsLst>
            <a:lin ang="18900000" scaled="0"/>
          </a:gradFill>
          <a:ln>
            <a:noFill/>
          </a:ln>
          <a:effectLst>
            <a:outerShdw blurRad="228600" algn="ctr" dir="4320000" dist="50800">
              <a:srgbClr val="000000">
                <a:alpha val="7098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t/>
            </a:r>
            <a:endParaRPr b="0" i="0" sz="6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Uma imagem contendo Forma&#10;&#10;Descrição gerada automaticamente" id="519" name="Google Shape;519;p70"/>
          <p:cNvPicPr preferRelativeResize="0"/>
          <p:nvPr/>
        </p:nvPicPr>
        <p:blipFill rotWithShape="1">
          <a:blip r:embed="rId6">
            <a:alphaModFix amt="41000"/>
          </a:blip>
          <a:srcRect b="0" l="0" r="0" t="0"/>
          <a:stretch/>
        </p:blipFill>
        <p:spPr>
          <a:xfrm>
            <a:off x="7027374" y="297263"/>
            <a:ext cx="4876384" cy="6334983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70"/>
          <p:cNvSpPr txBox="1"/>
          <p:nvPr/>
        </p:nvSpPr>
        <p:spPr>
          <a:xfrm>
            <a:off x="1663371" y="3293038"/>
            <a:ext cx="7706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pt-BR" sz="4400" u="none" cap="none" strike="noStrike">
                <a:solidFill>
                  <a:srgbClr val="1E4E79"/>
                </a:solidFill>
                <a:latin typeface="Anton"/>
                <a:ea typeface="Anton"/>
                <a:cs typeface="Anton"/>
                <a:sym typeface="Anton"/>
              </a:rPr>
              <a:t>Obrigado pela atenção!</a:t>
            </a:r>
            <a:endParaRPr b="1" i="0" sz="4400" u="none" cap="none" strike="noStrike">
              <a:solidFill>
                <a:srgbClr val="1E4E79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aphicFrame>
        <p:nvGraphicFramePr>
          <p:cNvPr id="521" name="Google Shape;521;p70"/>
          <p:cNvGraphicFramePr/>
          <p:nvPr/>
        </p:nvGraphicFramePr>
        <p:xfrm>
          <a:off x="0" y="659242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{1B4C7804-E729-4CBD-B947-0440F94146EB}</a:tableStyleId>
              </a:tblPr>
              <a:tblGrid>
                <a:gridCol w="4064000"/>
                <a:gridCol w="4064000"/>
                <a:gridCol w="4064000"/>
              </a:tblGrid>
              <a:tr h="255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cap="none" strike="noStrike"/>
                        <a:t>PPGETI - Universidade Federal do Ceará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cap="none" strike="noStrike"/>
                        <a:t>Solon Alves Peixoto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cap="none" strike="noStrike"/>
                        <a:t>5 de julho de 2023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title"/>
          </p:nvPr>
        </p:nvSpPr>
        <p:spPr>
          <a:xfrm>
            <a:off x="2032049" y="673817"/>
            <a:ext cx="81279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27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Gradiente</a:t>
            </a:r>
            <a:endParaRPr sz="270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21" name="Google Shape;121;p17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{1B4C7804-E729-4CBD-B947-0440F94146EB}</a:tableStyleId>
              </a:tblPr>
              <a:tblGrid>
                <a:gridCol w="12192000"/>
              </a:tblGrid>
              <a:tr h="563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pt-BR" sz="2800" u="none" cap="none" strike="noStrike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    </a:t>
                      </a:r>
                      <a:endParaRPr sz="1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162E5A"/>
                        </a:gs>
                        <a:gs pos="43000">
                          <a:srgbClr val="204483"/>
                        </a:gs>
                        <a:gs pos="93000">
                          <a:srgbClr val="038133"/>
                        </a:gs>
                        <a:gs pos="100000">
                          <a:srgbClr val="038133"/>
                        </a:gs>
                      </a:gsLst>
                      <a:lin ang="18900000" scaled="0"/>
                    </a:gradFill>
                  </a:tcPr>
                </a:tc>
              </a:tr>
            </a:tbl>
          </a:graphicData>
        </a:graphic>
      </p:graphicFrame>
      <p:pic>
        <p:nvPicPr>
          <p:cNvPr id="122" name="Google Shape;12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56380" y="38003"/>
            <a:ext cx="360360" cy="46374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-1" y="563512"/>
            <a:ext cx="12192001" cy="45719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E2BF3F"/>
              </a:gs>
              <a:gs pos="19000">
                <a:srgbClr val="E2BF3F"/>
              </a:gs>
              <a:gs pos="46000">
                <a:srgbClr val="038133"/>
              </a:gs>
              <a:gs pos="100000">
                <a:srgbClr val="038133"/>
              </a:gs>
            </a:gsLst>
            <a:lin ang="18900000" scaled="0"/>
          </a:gradFill>
          <a:ln>
            <a:noFill/>
          </a:ln>
          <a:effectLst>
            <a:outerShdw blurRad="228600" algn="ctr" dir="4320000" dist="50800">
              <a:srgbClr val="000000">
                <a:alpha val="7098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t/>
            </a:r>
            <a:endParaRPr b="0" i="0" sz="6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7"/>
          <p:cNvSpPr txBox="1"/>
          <p:nvPr/>
        </p:nvSpPr>
        <p:spPr>
          <a:xfrm>
            <a:off x="389415" y="73596"/>
            <a:ext cx="362585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Introdução</a:t>
            </a:r>
            <a:endParaRPr b="1" i="0" sz="20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Uma imagem contendo Forma&#10;&#10;Descrição gerada automaticamente" id="125" name="Google Shape;125;p17"/>
          <p:cNvPicPr preferRelativeResize="0"/>
          <p:nvPr/>
        </p:nvPicPr>
        <p:blipFill rotWithShape="1">
          <a:blip r:embed="rId4">
            <a:alphaModFix amt="41000"/>
          </a:blip>
          <a:srcRect b="0" l="0" r="0" t="0"/>
          <a:stretch/>
        </p:blipFill>
        <p:spPr>
          <a:xfrm>
            <a:off x="66548" y="609226"/>
            <a:ext cx="4641707" cy="603011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 txBox="1"/>
          <p:nvPr>
            <p:ph idx="12" type="sldNum"/>
          </p:nvPr>
        </p:nvSpPr>
        <p:spPr>
          <a:xfrm>
            <a:off x="9118687" y="654703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Logotipo&#10;&#10;Descrição gerada automaticamente" id="127" name="Google Shape;127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25" y="6580921"/>
            <a:ext cx="618097" cy="2858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ma imagem contendo Logotipo&#10;&#10;Descrição gerada automaticamente" id="128" name="Google Shape;128;p17"/>
          <p:cNvPicPr preferRelativeResize="0"/>
          <p:nvPr/>
        </p:nvPicPr>
        <p:blipFill rotWithShape="1">
          <a:blip r:embed="rId6">
            <a:alphaModFix/>
          </a:blip>
          <a:srcRect b="16382" l="0" r="0" t="0"/>
          <a:stretch/>
        </p:blipFill>
        <p:spPr>
          <a:xfrm>
            <a:off x="4458980" y="6632259"/>
            <a:ext cx="447022" cy="19840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9" name="Google Shape;129;p17"/>
          <p:cNvGraphicFramePr/>
          <p:nvPr/>
        </p:nvGraphicFramePr>
        <p:xfrm>
          <a:off x="0" y="659242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{1B4C7804-E729-4CBD-B947-0440F94146EB}</a:tableStyleId>
              </a:tblPr>
              <a:tblGrid>
                <a:gridCol w="4064000"/>
                <a:gridCol w="4064000"/>
                <a:gridCol w="4064000"/>
              </a:tblGrid>
              <a:tr h="255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cap="none" strike="noStrike"/>
                        <a:t>PPGETI- PPGEE - Universidade Federal do Ceará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cap="none" strike="noStrike"/>
                        <a:t>Solon Alves Peixoto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/>
                        <a:t>21</a:t>
                      </a:r>
                      <a:r>
                        <a:rPr lang="pt-BR" sz="1200" u="none" cap="none" strike="noStrike"/>
                        <a:t> de </a:t>
                      </a:r>
                      <a:r>
                        <a:rPr lang="pt-BR" sz="1200"/>
                        <a:t>setembro </a:t>
                      </a:r>
                      <a:r>
                        <a:rPr lang="pt-BR" sz="1200" u="none" cap="none" strike="noStrike"/>
                        <a:t>de 2023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</a:tr>
            </a:tbl>
          </a:graphicData>
        </a:graphic>
      </p:graphicFrame>
      <p:pic>
        <p:nvPicPr>
          <p:cNvPr id="130" name="Google Shape;13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55800" y="847688"/>
            <a:ext cx="5179075" cy="388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4480" y="2889213"/>
            <a:ext cx="2428875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3542" y="1961051"/>
            <a:ext cx="21907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130" y="3766951"/>
            <a:ext cx="2171700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7"/>
          <p:cNvSpPr/>
          <p:nvPr/>
        </p:nvSpPr>
        <p:spPr>
          <a:xfrm>
            <a:off x="260621" y="5047904"/>
            <a:ext cx="285900" cy="285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5" name="Google Shape;135;p17"/>
          <p:cNvSpPr txBox="1"/>
          <p:nvPr/>
        </p:nvSpPr>
        <p:spPr>
          <a:xfrm>
            <a:off x="620775" y="4944550"/>
            <a:ext cx="147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Inclinação</a:t>
            </a:r>
            <a:r>
              <a:rPr lang="pt-BR" sz="2000"/>
              <a:t>  </a:t>
            </a:r>
            <a:endParaRPr sz="2000"/>
          </a:p>
        </p:txBody>
      </p:sp>
      <p:sp>
        <p:nvSpPr>
          <p:cNvPr id="136" name="Google Shape;136;p17"/>
          <p:cNvSpPr/>
          <p:nvPr/>
        </p:nvSpPr>
        <p:spPr>
          <a:xfrm>
            <a:off x="260621" y="5712304"/>
            <a:ext cx="285900" cy="285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7" name="Google Shape;137;p17"/>
          <p:cNvSpPr txBox="1"/>
          <p:nvPr/>
        </p:nvSpPr>
        <p:spPr>
          <a:xfrm>
            <a:off x="620775" y="5608950"/>
            <a:ext cx="1478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chemeClr val="dk1"/>
                </a:solidFill>
              </a:rPr>
              <a:t>Velocidade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67600" y="1245481"/>
            <a:ext cx="3110225" cy="2423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Google Shape;139;p17"/>
          <p:cNvCxnSpPr/>
          <p:nvPr/>
        </p:nvCxnSpPr>
        <p:spPr>
          <a:xfrm>
            <a:off x="2975750" y="1162700"/>
            <a:ext cx="0" cy="368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0" name="Google Shape;140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12225" y="4440975"/>
            <a:ext cx="5460950" cy="1921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17"/>
          <p:cNvCxnSpPr/>
          <p:nvPr/>
        </p:nvCxnSpPr>
        <p:spPr>
          <a:xfrm>
            <a:off x="6858000" y="4276400"/>
            <a:ext cx="0" cy="12033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2" name="Google Shape;142;p17"/>
          <p:cNvSpPr/>
          <p:nvPr/>
        </p:nvSpPr>
        <p:spPr>
          <a:xfrm>
            <a:off x="5251071" y="3882554"/>
            <a:ext cx="285900" cy="285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3" name="Google Shape;143;p17"/>
          <p:cNvSpPr txBox="1"/>
          <p:nvPr/>
        </p:nvSpPr>
        <p:spPr>
          <a:xfrm>
            <a:off x="5536975" y="3717700"/>
            <a:ext cx="1631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</a:rPr>
              <a:t>O que isso faz aqui?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8" name="Google Shape;148;g281cdfd4269_1_55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{1B4C7804-E729-4CBD-B947-0440F94146EB}</a:tableStyleId>
              </a:tblPr>
              <a:tblGrid>
                <a:gridCol w="12192000"/>
              </a:tblGrid>
              <a:tr h="563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pt-BR" sz="2800" u="none" cap="none" strike="noStrike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    </a:t>
                      </a:r>
                      <a:endParaRPr sz="1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162E5A"/>
                        </a:gs>
                        <a:gs pos="43000">
                          <a:srgbClr val="204483"/>
                        </a:gs>
                        <a:gs pos="93000">
                          <a:srgbClr val="038133"/>
                        </a:gs>
                        <a:gs pos="100000">
                          <a:srgbClr val="038133"/>
                        </a:gs>
                      </a:gsLst>
                      <a:lin ang="18900044" scaled="0"/>
                    </a:gradFill>
                  </a:tcPr>
                </a:tc>
              </a:tr>
            </a:tbl>
          </a:graphicData>
        </a:graphic>
      </p:graphicFrame>
      <p:pic>
        <p:nvPicPr>
          <p:cNvPr id="149" name="Google Shape;149;g281cdfd4269_1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56380" y="38003"/>
            <a:ext cx="360361" cy="46374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281cdfd4269_1_55"/>
          <p:cNvSpPr/>
          <p:nvPr/>
        </p:nvSpPr>
        <p:spPr>
          <a:xfrm>
            <a:off x="-1" y="563512"/>
            <a:ext cx="12192000" cy="456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E2BF3F"/>
              </a:gs>
              <a:gs pos="19000">
                <a:srgbClr val="E2BF3F"/>
              </a:gs>
              <a:gs pos="46000">
                <a:srgbClr val="038133"/>
              </a:gs>
              <a:gs pos="100000">
                <a:srgbClr val="038133"/>
              </a:gs>
            </a:gsLst>
            <a:lin ang="18900044" scaled="0"/>
          </a:gradFill>
          <a:ln>
            <a:noFill/>
          </a:ln>
          <a:effectLst>
            <a:outerShdw blurRad="228600" algn="ctr" dir="4320000" dist="50800">
              <a:srgbClr val="000000">
                <a:alpha val="7098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t/>
            </a:r>
            <a:endParaRPr b="0" i="0" sz="6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g281cdfd4269_1_55"/>
          <p:cNvSpPr txBox="1"/>
          <p:nvPr/>
        </p:nvSpPr>
        <p:spPr>
          <a:xfrm>
            <a:off x="389415" y="73596"/>
            <a:ext cx="36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Introdução</a:t>
            </a:r>
            <a:endParaRPr b="1" i="0" sz="20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Uma imagem contendo Forma&#10;&#10;Descrição gerada automaticamente" id="152" name="Google Shape;152;g281cdfd4269_1_55"/>
          <p:cNvPicPr preferRelativeResize="0"/>
          <p:nvPr/>
        </p:nvPicPr>
        <p:blipFill rotWithShape="1">
          <a:blip r:embed="rId4">
            <a:alphaModFix amt="41000"/>
          </a:blip>
          <a:srcRect b="0" l="0" r="0" t="0"/>
          <a:stretch/>
        </p:blipFill>
        <p:spPr>
          <a:xfrm>
            <a:off x="66548" y="609226"/>
            <a:ext cx="4641707" cy="603011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281cdfd4269_1_55"/>
          <p:cNvSpPr txBox="1"/>
          <p:nvPr>
            <p:ph idx="12" type="sldNum"/>
          </p:nvPr>
        </p:nvSpPr>
        <p:spPr>
          <a:xfrm>
            <a:off x="9118687" y="654703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Logotipo&#10;&#10;Descrição gerada automaticamente" id="154" name="Google Shape;154;g281cdfd4269_1_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25" y="6580921"/>
            <a:ext cx="618100" cy="2858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ma imagem contendo Logotipo&#10;&#10;Descrição gerada automaticamente" id="155" name="Google Shape;155;g281cdfd4269_1_55"/>
          <p:cNvPicPr preferRelativeResize="0"/>
          <p:nvPr/>
        </p:nvPicPr>
        <p:blipFill rotWithShape="1">
          <a:blip r:embed="rId6">
            <a:alphaModFix/>
          </a:blip>
          <a:srcRect b="16380" l="0" r="0" t="0"/>
          <a:stretch/>
        </p:blipFill>
        <p:spPr>
          <a:xfrm>
            <a:off x="4458980" y="6632259"/>
            <a:ext cx="447021" cy="19840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6" name="Google Shape;156;g281cdfd4269_1_55"/>
          <p:cNvGraphicFramePr/>
          <p:nvPr/>
        </p:nvGraphicFramePr>
        <p:xfrm>
          <a:off x="0" y="659242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{1B4C7804-E729-4CBD-B947-0440F94146EB}</a:tableStyleId>
              </a:tblPr>
              <a:tblGrid>
                <a:gridCol w="4064000"/>
                <a:gridCol w="4064000"/>
                <a:gridCol w="4064000"/>
              </a:tblGrid>
              <a:tr h="255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cap="none" strike="noStrike"/>
                        <a:t>PPGETI- PPGEE - Universidade Federal do Ceará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cap="none" strike="noStrike"/>
                        <a:t>Solon Alves Peixoto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/>
                        <a:t>21</a:t>
                      </a:r>
                      <a:r>
                        <a:rPr lang="pt-BR" sz="1200" u="none" cap="none" strike="noStrike"/>
                        <a:t> de </a:t>
                      </a:r>
                      <a:r>
                        <a:rPr lang="pt-BR" sz="1200"/>
                        <a:t>setembro </a:t>
                      </a:r>
                      <a:r>
                        <a:rPr lang="pt-BR" sz="1200" u="none" cap="none" strike="noStrike"/>
                        <a:t>de 2023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</a:tr>
            </a:tbl>
          </a:graphicData>
        </a:graphic>
      </p:graphicFrame>
      <p:pic>
        <p:nvPicPr>
          <p:cNvPr id="157" name="Google Shape;157;g281cdfd4269_1_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24600" y="1635949"/>
            <a:ext cx="5333275" cy="3389300"/>
          </a:xfrm>
          <a:prstGeom prst="rect">
            <a:avLst/>
          </a:prstGeom>
          <a:noFill/>
          <a:ln>
            <a:noFill/>
          </a:ln>
          <a:effectLst>
            <a:outerShdw blurRad="508000" sx="102000" rotWithShape="0" algn="l" dist="127000" sy="102000">
              <a:srgbClr val="000000">
                <a:alpha val="40000"/>
              </a:srgbClr>
            </a:outerShdw>
          </a:effectLst>
        </p:spPr>
      </p:pic>
      <p:sp>
        <p:nvSpPr>
          <p:cNvPr id="158" name="Google Shape;158;g281cdfd4269_1_55"/>
          <p:cNvSpPr txBox="1"/>
          <p:nvPr/>
        </p:nvSpPr>
        <p:spPr>
          <a:xfrm>
            <a:off x="1625825" y="2946175"/>
            <a:ext cx="567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281cdfd4269_1_55"/>
          <p:cNvSpPr/>
          <p:nvPr/>
        </p:nvSpPr>
        <p:spPr>
          <a:xfrm>
            <a:off x="1216421" y="2574704"/>
            <a:ext cx="285900" cy="285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0" name="Google Shape;160;g281cdfd4269_1_55"/>
          <p:cNvSpPr txBox="1"/>
          <p:nvPr/>
        </p:nvSpPr>
        <p:spPr>
          <a:xfrm>
            <a:off x="1724350" y="2163550"/>
            <a:ext cx="3419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O que fazer quando a função, que caracteriza os dados, for desconhecida?</a:t>
            </a:r>
            <a:endParaRPr sz="2000"/>
          </a:p>
        </p:txBody>
      </p:sp>
      <p:sp>
        <p:nvSpPr>
          <p:cNvPr id="161" name="Google Shape;161;g281cdfd4269_1_55"/>
          <p:cNvSpPr/>
          <p:nvPr/>
        </p:nvSpPr>
        <p:spPr>
          <a:xfrm>
            <a:off x="1295246" y="4224829"/>
            <a:ext cx="285900" cy="285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2" name="Google Shape;162;g281cdfd4269_1_55"/>
          <p:cNvSpPr txBox="1"/>
          <p:nvPr/>
        </p:nvSpPr>
        <p:spPr>
          <a:xfrm>
            <a:off x="1625825" y="4121475"/>
            <a:ext cx="3419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Aproximação</a:t>
            </a:r>
            <a:endParaRPr sz="2000"/>
          </a:p>
        </p:txBody>
      </p:sp>
      <p:sp>
        <p:nvSpPr>
          <p:cNvPr id="163" name="Google Shape;163;g281cdfd4269_1_55"/>
          <p:cNvSpPr/>
          <p:nvPr/>
        </p:nvSpPr>
        <p:spPr>
          <a:xfrm>
            <a:off x="1295246" y="5460304"/>
            <a:ext cx="285900" cy="285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4" name="Google Shape;164;g281cdfd4269_1_55"/>
          <p:cNvSpPr txBox="1"/>
          <p:nvPr/>
        </p:nvSpPr>
        <p:spPr>
          <a:xfrm>
            <a:off x="1625825" y="5356950"/>
            <a:ext cx="3419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Precisamos de alguma equação!</a:t>
            </a:r>
            <a:endParaRPr sz="2000"/>
          </a:p>
        </p:txBody>
      </p:sp>
      <p:sp>
        <p:nvSpPr>
          <p:cNvPr id="165" name="Google Shape;165;g281cdfd4269_1_55"/>
          <p:cNvSpPr txBox="1"/>
          <p:nvPr>
            <p:ph type="title"/>
          </p:nvPr>
        </p:nvSpPr>
        <p:spPr>
          <a:xfrm>
            <a:off x="2032049" y="673817"/>
            <a:ext cx="812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27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Gradiente</a:t>
            </a:r>
            <a:endParaRPr sz="270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0" name="Google Shape;170;g281cdfd4269_1_85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{1B4C7804-E729-4CBD-B947-0440F94146EB}</a:tableStyleId>
              </a:tblPr>
              <a:tblGrid>
                <a:gridCol w="12192000"/>
              </a:tblGrid>
              <a:tr h="563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pt-BR" sz="2800" u="none" cap="none" strike="noStrike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    </a:t>
                      </a:r>
                      <a:endParaRPr sz="1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162E5A"/>
                        </a:gs>
                        <a:gs pos="43000">
                          <a:srgbClr val="204483"/>
                        </a:gs>
                        <a:gs pos="93000">
                          <a:srgbClr val="038133"/>
                        </a:gs>
                        <a:gs pos="100000">
                          <a:srgbClr val="038133"/>
                        </a:gs>
                      </a:gsLst>
                      <a:lin ang="18900044" scaled="0"/>
                    </a:gradFill>
                  </a:tcPr>
                </a:tc>
              </a:tr>
            </a:tbl>
          </a:graphicData>
        </a:graphic>
      </p:graphicFrame>
      <p:pic>
        <p:nvPicPr>
          <p:cNvPr id="171" name="Google Shape;171;g281cdfd4269_1_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56380" y="38003"/>
            <a:ext cx="360361" cy="46374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281cdfd4269_1_85"/>
          <p:cNvSpPr/>
          <p:nvPr/>
        </p:nvSpPr>
        <p:spPr>
          <a:xfrm>
            <a:off x="-1" y="563512"/>
            <a:ext cx="12192000" cy="456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E2BF3F"/>
              </a:gs>
              <a:gs pos="19000">
                <a:srgbClr val="E2BF3F"/>
              </a:gs>
              <a:gs pos="46000">
                <a:srgbClr val="038133"/>
              </a:gs>
              <a:gs pos="100000">
                <a:srgbClr val="038133"/>
              </a:gs>
            </a:gsLst>
            <a:lin ang="18900044" scaled="0"/>
          </a:gradFill>
          <a:ln>
            <a:noFill/>
          </a:ln>
          <a:effectLst>
            <a:outerShdw blurRad="228600" algn="ctr" dir="4320000" dist="50800">
              <a:srgbClr val="000000">
                <a:alpha val="7098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t/>
            </a:r>
            <a:endParaRPr b="0" i="0" sz="6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281cdfd4269_1_85"/>
          <p:cNvSpPr txBox="1"/>
          <p:nvPr/>
        </p:nvSpPr>
        <p:spPr>
          <a:xfrm>
            <a:off x="389415" y="73596"/>
            <a:ext cx="36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MSE</a:t>
            </a:r>
            <a:endParaRPr b="1" i="0" sz="20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Uma imagem contendo Forma&#10;&#10;Descrição gerada automaticamente" id="174" name="Google Shape;174;g281cdfd4269_1_85"/>
          <p:cNvPicPr preferRelativeResize="0"/>
          <p:nvPr/>
        </p:nvPicPr>
        <p:blipFill rotWithShape="1">
          <a:blip r:embed="rId4">
            <a:alphaModFix amt="41000"/>
          </a:blip>
          <a:srcRect b="0" l="0" r="0" t="0"/>
          <a:stretch/>
        </p:blipFill>
        <p:spPr>
          <a:xfrm>
            <a:off x="78823" y="609088"/>
            <a:ext cx="4641707" cy="603011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281cdfd4269_1_85"/>
          <p:cNvSpPr txBox="1"/>
          <p:nvPr>
            <p:ph idx="12" type="sldNum"/>
          </p:nvPr>
        </p:nvSpPr>
        <p:spPr>
          <a:xfrm>
            <a:off x="9118687" y="654703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Logotipo&#10;&#10;Descrição gerada automaticamente" id="176" name="Google Shape;176;g281cdfd4269_1_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25" y="6580921"/>
            <a:ext cx="618100" cy="2858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ma imagem contendo Logotipo&#10;&#10;Descrição gerada automaticamente" id="177" name="Google Shape;177;g281cdfd4269_1_85"/>
          <p:cNvPicPr preferRelativeResize="0"/>
          <p:nvPr/>
        </p:nvPicPr>
        <p:blipFill rotWithShape="1">
          <a:blip r:embed="rId6">
            <a:alphaModFix/>
          </a:blip>
          <a:srcRect b="16380" l="0" r="0" t="0"/>
          <a:stretch/>
        </p:blipFill>
        <p:spPr>
          <a:xfrm>
            <a:off x="4458980" y="6632259"/>
            <a:ext cx="447021" cy="19840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8" name="Google Shape;178;g281cdfd4269_1_85"/>
          <p:cNvGraphicFramePr/>
          <p:nvPr/>
        </p:nvGraphicFramePr>
        <p:xfrm>
          <a:off x="0" y="659242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{1B4C7804-E729-4CBD-B947-0440F94146EB}</a:tableStyleId>
              </a:tblPr>
              <a:tblGrid>
                <a:gridCol w="4064000"/>
                <a:gridCol w="4064000"/>
                <a:gridCol w="4064000"/>
              </a:tblGrid>
              <a:tr h="255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cap="none" strike="noStrike"/>
                        <a:t>PPGETI- PPGEE - Universidade Federal do Ceará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cap="none" strike="noStrike"/>
                        <a:t>Solon Alves Peixoto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/>
                        <a:t>21</a:t>
                      </a:r>
                      <a:r>
                        <a:rPr lang="pt-BR" sz="1200" u="none" cap="none" strike="noStrike"/>
                        <a:t> de </a:t>
                      </a:r>
                      <a:r>
                        <a:rPr lang="pt-BR" sz="1200"/>
                        <a:t>setembro </a:t>
                      </a:r>
                      <a:r>
                        <a:rPr lang="pt-BR" sz="1200" u="none" cap="none" strike="noStrike"/>
                        <a:t>de 2023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</a:tr>
            </a:tbl>
          </a:graphicData>
        </a:graphic>
      </p:graphicFrame>
      <p:sp>
        <p:nvSpPr>
          <p:cNvPr id="179" name="Google Shape;179;g281cdfd4269_1_85"/>
          <p:cNvSpPr txBox="1"/>
          <p:nvPr/>
        </p:nvSpPr>
        <p:spPr>
          <a:xfrm>
            <a:off x="606475" y="2442350"/>
            <a:ext cx="567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281cdfd4269_1_85"/>
          <p:cNvSpPr/>
          <p:nvPr/>
        </p:nvSpPr>
        <p:spPr>
          <a:xfrm>
            <a:off x="197071" y="2070879"/>
            <a:ext cx="285900" cy="285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1" name="Google Shape;181;g281cdfd4269_1_85"/>
          <p:cNvSpPr/>
          <p:nvPr/>
        </p:nvSpPr>
        <p:spPr>
          <a:xfrm>
            <a:off x="275896" y="3721004"/>
            <a:ext cx="285900" cy="285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2" name="Google Shape;182;g281cdfd4269_1_85"/>
          <p:cNvSpPr/>
          <p:nvPr/>
        </p:nvSpPr>
        <p:spPr>
          <a:xfrm>
            <a:off x="275896" y="5799304"/>
            <a:ext cx="285900" cy="285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3" name="Google Shape;183;g281cdfd4269_1_85"/>
          <p:cNvSpPr txBox="1"/>
          <p:nvPr>
            <p:ph type="title"/>
          </p:nvPr>
        </p:nvSpPr>
        <p:spPr>
          <a:xfrm>
            <a:off x="2032049" y="673817"/>
            <a:ext cx="812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27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Mean Square Error  ( MSE )</a:t>
            </a:r>
            <a:endParaRPr sz="270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4" name="Google Shape;184;g281cdfd4269_1_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39750" y="3663850"/>
            <a:ext cx="3188551" cy="2503250"/>
          </a:xfrm>
          <a:prstGeom prst="rect">
            <a:avLst/>
          </a:prstGeom>
          <a:noFill/>
          <a:ln>
            <a:noFill/>
          </a:ln>
          <a:effectLst>
            <a:outerShdw blurRad="508000" sx="102000" rotWithShape="0" algn="l" dist="127000" sy="102000">
              <a:srgbClr val="000000">
                <a:alpha val="40000"/>
              </a:srgbClr>
            </a:outerShdw>
          </a:effectLst>
        </p:spPr>
      </p:pic>
      <p:pic>
        <p:nvPicPr>
          <p:cNvPr id="185" name="Google Shape;185;g281cdfd4269_1_8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93999" y="1858150"/>
            <a:ext cx="4063950" cy="956218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281cdfd4269_1_85"/>
          <p:cNvSpPr txBox="1"/>
          <p:nvPr/>
        </p:nvSpPr>
        <p:spPr>
          <a:xfrm>
            <a:off x="813775" y="3663850"/>
            <a:ext cx="2182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y = mx + b</a:t>
            </a:r>
            <a:endParaRPr sz="2200"/>
          </a:p>
        </p:txBody>
      </p:sp>
      <p:pic>
        <p:nvPicPr>
          <p:cNvPr id="187" name="Google Shape;187;g281cdfd4269_1_8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50509" y="3581041"/>
            <a:ext cx="4063950" cy="6888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g281cdfd4269_1_85"/>
          <p:cNvCxnSpPr/>
          <p:nvPr/>
        </p:nvCxnSpPr>
        <p:spPr>
          <a:xfrm flipH="1">
            <a:off x="2404200" y="3478275"/>
            <a:ext cx="9900" cy="9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9" name="Google Shape;189;g281cdfd4269_1_8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4192" y="2016595"/>
            <a:ext cx="3848100" cy="476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g281cdfd4269_1_85"/>
          <p:cNvCxnSpPr/>
          <p:nvPr/>
        </p:nvCxnSpPr>
        <p:spPr>
          <a:xfrm flipH="1">
            <a:off x="4773488" y="1895238"/>
            <a:ext cx="9900" cy="9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1" name="Google Shape;191;g281cdfd4269_1_8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0330" y="5389807"/>
            <a:ext cx="4324350" cy="11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6" name="Google Shape;196;g281cdfd4269_1_117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{1B4C7804-E729-4CBD-B947-0440F94146EB}</a:tableStyleId>
              </a:tblPr>
              <a:tblGrid>
                <a:gridCol w="12192000"/>
              </a:tblGrid>
              <a:tr h="563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pt-BR" sz="2800" u="none" cap="none" strike="noStrike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    </a:t>
                      </a:r>
                      <a:endParaRPr sz="1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162E5A"/>
                        </a:gs>
                        <a:gs pos="43000">
                          <a:srgbClr val="204483"/>
                        </a:gs>
                        <a:gs pos="93000">
                          <a:srgbClr val="038133"/>
                        </a:gs>
                        <a:gs pos="100000">
                          <a:srgbClr val="038133"/>
                        </a:gs>
                      </a:gsLst>
                      <a:lin ang="18900044" scaled="0"/>
                    </a:gradFill>
                  </a:tcPr>
                </a:tc>
              </a:tr>
            </a:tbl>
          </a:graphicData>
        </a:graphic>
      </p:graphicFrame>
      <p:pic>
        <p:nvPicPr>
          <p:cNvPr id="197" name="Google Shape;197;g281cdfd4269_1_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56380" y="38003"/>
            <a:ext cx="360361" cy="46374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281cdfd4269_1_117"/>
          <p:cNvSpPr/>
          <p:nvPr/>
        </p:nvSpPr>
        <p:spPr>
          <a:xfrm>
            <a:off x="-1" y="563512"/>
            <a:ext cx="12192000" cy="456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E2BF3F"/>
              </a:gs>
              <a:gs pos="19000">
                <a:srgbClr val="E2BF3F"/>
              </a:gs>
              <a:gs pos="46000">
                <a:srgbClr val="038133"/>
              </a:gs>
              <a:gs pos="100000">
                <a:srgbClr val="038133"/>
              </a:gs>
            </a:gsLst>
            <a:lin ang="18900044" scaled="0"/>
          </a:gradFill>
          <a:ln>
            <a:noFill/>
          </a:ln>
          <a:effectLst>
            <a:outerShdw blurRad="228600" algn="ctr" dir="4320000" dist="50800">
              <a:srgbClr val="000000">
                <a:alpha val="7098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t/>
            </a:r>
            <a:endParaRPr b="0" i="0" sz="6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g281cdfd4269_1_117"/>
          <p:cNvSpPr txBox="1"/>
          <p:nvPr/>
        </p:nvSpPr>
        <p:spPr>
          <a:xfrm>
            <a:off x="389415" y="73596"/>
            <a:ext cx="36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MSE</a:t>
            </a:r>
            <a:endParaRPr b="1" i="0" sz="20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Uma imagem contendo Forma&#10;&#10;Descrição gerada automaticamente" id="200" name="Google Shape;200;g281cdfd4269_1_117"/>
          <p:cNvPicPr preferRelativeResize="0"/>
          <p:nvPr/>
        </p:nvPicPr>
        <p:blipFill rotWithShape="1">
          <a:blip r:embed="rId4">
            <a:alphaModFix amt="41000"/>
          </a:blip>
          <a:srcRect b="0" l="0" r="0" t="0"/>
          <a:stretch/>
        </p:blipFill>
        <p:spPr>
          <a:xfrm>
            <a:off x="78823" y="609088"/>
            <a:ext cx="4641707" cy="603011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281cdfd4269_1_117"/>
          <p:cNvSpPr txBox="1"/>
          <p:nvPr>
            <p:ph idx="12" type="sldNum"/>
          </p:nvPr>
        </p:nvSpPr>
        <p:spPr>
          <a:xfrm>
            <a:off x="9118687" y="654703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aphicFrame>
        <p:nvGraphicFramePr>
          <p:cNvPr id="202" name="Google Shape;202;g281cdfd4269_1_117"/>
          <p:cNvGraphicFramePr/>
          <p:nvPr/>
        </p:nvGraphicFramePr>
        <p:xfrm>
          <a:off x="0" y="65924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{1B4C7804-E729-4CBD-B947-0440F94146EB}</a:tableStyleId>
              </a:tblPr>
              <a:tblGrid>
                <a:gridCol w="4064000"/>
                <a:gridCol w="4064000"/>
                <a:gridCol w="4064000"/>
              </a:tblGrid>
              <a:tr h="255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cap="none" strike="noStrike"/>
                        <a:t>PPGETI- PPGEE - Universidade Federal do Ceará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cap="none" strike="noStrike"/>
                        <a:t>Solon Alves Peixoto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/>
                        <a:t>21</a:t>
                      </a:r>
                      <a:r>
                        <a:rPr lang="pt-BR" sz="1200" u="none" cap="none" strike="noStrike"/>
                        <a:t> de </a:t>
                      </a:r>
                      <a:r>
                        <a:rPr lang="pt-BR" sz="1200"/>
                        <a:t>setembro </a:t>
                      </a:r>
                      <a:r>
                        <a:rPr lang="pt-BR" sz="1200" u="none" cap="none" strike="noStrike"/>
                        <a:t>de 2023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</a:tr>
            </a:tbl>
          </a:graphicData>
        </a:graphic>
      </p:graphicFrame>
      <p:sp>
        <p:nvSpPr>
          <p:cNvPr id="203" name="Google Shape;203;g281cdfd4269_1_117"/>
          <p:cNvSpPr/>
          <p:nvPr/>
        </p:nvSpPr>
        <p:spPr>
          <a:xfrm>
            <a:off x="354721" y="1887479"/>
            <a:ext cx="285900" cy="285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4" name="Google Shape;204;g281cdfd4269_1_117"/>
          <p:cNvSpPr txBox="1"/>
          <p:nvPr>
            <p:ph type="title"/>
          </p:nvPr>
        </p:nvSpPr>
        <p:spPr>
          <a:xfrm>
            <a:off x="2032049" y="673817"/>
            <a:ext cx="812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27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Mean Square Error  ( MSE )</a:t>
            </a:r>
            <a:endParaRPr sz="270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5" name="Google Shape;205;g281cdfd4269_1_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37900" y="1348300"/>
            <a:ext cx="3188551" cy="2503250"/>
          </a:xfrm>
          <a:prstGeom prst="rect">
            <a:avLst/>
          </a:prstGeom>
          <a:noFill/>
          <a:ln>
            <a:noFill/>
          </a:ln>
          <a:effectLst>
            <a:outerShdw blurRad="508000" sx="102000" rotWithShape="0" algn="l" dist="127000" sy="102000">
              <a:srgbClr val="000000">
                <a:alpha val="40000"/>
              </a:srgbClr>
            </a:outerShdw>
          </a:effectLst>
        </p:spPr>
      </p:pic>
      <p:pic>
        <p:nvPicPr>
          <p:cNvPr id="206" name="Google Shape;206;g281cdfd4269_1_1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155" y="1477982"/>
            <a:ext cx="432435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281cdfd4269_1_1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9925" y="3040525"/>
            <a:ext cx="5094325" cy="319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" name="Google Shape;208;g281cdfd4269_1_117"/>
          <p:cNvCxnSpPr/>
          <p:nvPr/>
        </p:nvCxnSpPr>
        <p:spPr>
          <a:xfrm>
            <a:off x="5023600" y="3212225"/>
            <a:ext cx="0" cy="297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9" name="Google Shape;209;g281cdfd4269_1_1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44250" y="4907850"/>
            <a:ext cx="5977222" cy="46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Google Shape;214;g281cdfd4269_1_145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{1B4C7804-E729-4CBD-B947-0440F94146EB}</a:tableStyleId>
              </a:tblPr>
              <a:tblGrid>
                <a:gridCol w="12192000"/>
              </a:tblGrid>
              <a:tr h="563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pt-BR" sz="2800" u="none" cap="none" strike="noStrike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    </a:t>
                      </a:r>
                      <a:endParaRPr sz="1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162E5A"/>
                        </a:gs>
                        <a:gs pos="43000">
                          <a:srgbClr val="204483"/>
                        </a:gs>
                        <a:gs pos="93000">
                          <a:srgbClr val="038133"/>
                        </a:gs>
                        <a:gs pos="100000">
                          <a:srgbClr val="038133"/>
                        </a:gs>
                      </a:gsLst>
                      <a:lin ang="18900044" scaled="0"/>
                    </a:gradFill>
                  </a:tcPr>
                </a:tc>
              </a:tr>
            </a:tbl>
          </a:graphicData>
        </a:graphic>
      </p:graphicFrame>
      <p:pic>
        <p:nvPicPr>
          <p:cNvPr id="215" name="Google Shape;215;g281cdfd4269_1_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56380" y="38003"/>
            <a:ext cx="360361" cy="46374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281cdfd4269_1_145"/>
          <p:cNvSpPr/>
          <p:nvPr/>
        </p:nvSpPr>
        <p:spPr>
          <a:xfrm>
            <a:off x="-1" y="563512"/>
            <a:ext cx="12192000" cy="456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E2BF3F"/>
              </a:gs>
              <a:gs pos="19000">
                <a:srgbClr val="E2BF3F"/>
              </a:gs>
              <a:gs pos="46000">
                <a:srgbClr val="038133"/>
              </a:gs>
              <a:gs pos="100000">
                <a:srgbClr val="038133"/>
              </a:gs>
            </a:gsLst>
            <a:lin ang="18900044" scaled="0"/>
          </a:gradFill>
          <a:ln>
            <a:noFill/>
          </a:ln>
          <a:effectLst>
            <a:outerShdw blurRad="228600" algn="ctr" dir="4320000" dist="50800">
              <a:srgbClr val="000000">
                <a:alpha val="7098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t/>
            </a:r>
            <a:endParaRPr b="0" i="0" sz="6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g281cdfd4269_1_145"/>
          <p:cNvSpPr txBox="1"/>
          <p:nvPr/>
        </p:nvSpPr>
        <p:spPr>
          <a:xfrm>
            <a:off x="389415" y="73596"/>
            <a:ext cx="36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MSE</a:t>
            </a:r>
            <a:endParaRPr b="1" i="0" sz="20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Uma imagem contendo Forma&#10;&#10;Descrição gerada automaticamente" id="218" name="Google Shape;218;g281cdfd4269_1_145"/>
          <p:cNvPicPr preferRelativeResize="0"/>
          <p:nvPr/>
        </p:nvPicPr>
        <p:blipFill rotWithShape="1">
          <a:blip r:embed="rId4">
            <a:alphaModFix amt="41000"/>
          </a:blip>
          <a:srcRect b="0" l="0" r="0" t="0"/>
          <a:stretch/>
        </p:blipFill>
        <p:spPr>
          <a:xfrm>
            <a:off x="78823" y="609088"/>
            <a:ext cx="4641707" cy="603011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281cdfd4269_1_145"/>
          <p:cNvSpPr txBox="1"/>
          <p:nvPr>
            <p:ph idx="12" type="sldNum"/>
          </p:nvPr>
        </p:nvSpPr>
        <p:spPr>
          <a:xfrm>
            <a:off x="9118687" y="654703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aphicFrame>
        <p:nvGraphicFramePr>
          <p:cNvPr id="220" name="Google Shape;220;g281cdfd4269_1_145"/>
          <p:cNvGraphicFramePr/>
          <p:nvPr/>
        </p:nvGraphicFramePr>
        <p:xfrm>
          <a:off x="0" y="65924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{1B4C7804-E729-4CBD-B947-0440F94146EB}</a:tableStyleId>
              </a:tblPr>
              <a:tblGrid>
                <a:gridCol w="4064000"/>
                <a:gridCol w="4064000"/>
                <a:gridCol w="4064000"/>
              </a:tblGrid>
              <a:tr h="255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cap="none" strike="noStrike"/>
                        <a:t>PPGETI- PPGEE - Universidade Federal do Ceará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cap="none" strike="noStrike"/>
                        <a:t>Solon Alves Peixoto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/>
                        <a:t>21</a:t>
                      </a:r>
                      <a:r>
                        <a:rPr lang="pt-BR" sz="1200" u="none" cap="none" strike="noStrike"/>
                        <a:t> de </a:t>
                      </a:r>
                      <a:r>
                        <a:rPr lang="pt-BR" sz="1200"/>
                        <a:t>setembro </a:t>
                      </a:r>
                      <a:r>
                        <a:rPr lang="pt-BR" sz="1200" u="none" cap="none" strike="noStrike"/>
                        <a:t>de 2023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</a:tr>
            </a:tbl>
          </a:graphicData>
        </a:graphic>
      </p:graphicFrame>
      <p:sp>
        <p:nvSpPr>
          <p:cNvPr id="221" name="Google Shape;221;g281cdfd4269_1_145"/>
          <p:cNvSpPr/>
          <p:nvPr/>
        </p:nvSpPr>
        <p:spPr>
          <a:xfrm>
            <a:off x="354721" y="1887479"/>
            <a:ext cx="285900" cy="285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2" name="Google Shape;222;g281cdfd4269_1_145"/>
          <p:cNvSpPr txBox="1"/>
          <p:nvPr>
            <p:ph type="title"/>
          </p:nvPr>
        </p:nvSpPr>
        <p:spPr>
          <a:xfrm>
            <a:off x="2032049" y="673817"/>
            <a:ext cx="812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27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Mean Square Error  ( MSE )</a:t>
            </a:r>
            <a:endParaRPr sz="270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3" name="Google Shape;223;g281cdfd4269_1_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37900" y="1348300"/>
            <a:ext cx="3188551" cy="2503250"/>
          </a:xfrm>
          <a:prstGeom prst="rect">
            <a:avLst/>
          </a:prstGeom>
          <a:noFill/>
          <a:ln>
            <a:noFill/>
          </a:ln>
          <a:effectLst>
            <a:outerShdw blurRad="508000" sx="102000" rotWithShape="0" algn="l" dist="127000" sy="102000">
              <a:srgbClr val="000000">
                <a:alpha val="40000"/>
              </a:srgbClr>
            </a:outerShdw>
          </a:effectLst>
        </p:spPr>
      </p:pic>
      <p:pic>
        <p:nvPicPr>
          <p:cNvPr id="224" name="Google Shape;224;g281cdfd4269_1_1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155" y="1477982"/>
            <a:ext cx="4324350" cy="110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g281cdfd4269_1_145"/>
          <p:cNvCxnSpPr/>
          <p:nvPr/>
        </p:nvCxnSpPr>
        <p:spPr>
          <a:xfrm>
            <a:off x="5023600" y="3212225"/>
            <a:ext cx="0" cy="297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6" name="Google Shape;226;g281cdfd4269_1_1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7573" y="3051703"/>
            <a:ext cx="4224209" cy="29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281cdfd4269_1_1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26680" y="4590750"/>
            <a:ext cx="4171950" cy="3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2" name="Google Shape;232;g281cdfd4269_1_165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{1B4C7804-E729-4CBD-B947-0440F94146EB}</a:tableStyleId>
              </a:tblPr>
              <a:tblGrid>
                <a:gridCol w="12192000"/>
              </a:tblGrid>
              <a:tr h="563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pt-BR" sz="2800" u="none" cap="none" strike="noStrike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    </a:t>
                      </a:r>
                      <a:endParaRPr sz="1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162E5A"/>
                        </a:gs>
                        <a:gs pos="43000">
                          <a:srgbClr val="204483"/>
                        </a:gs>
                        <a:gs pos="93000">
                          <a:srgbClr val="038133"/>
                        </a:gs>
                        <a:gs pos="100000">
                          <a:srgbClr val="038133"/>
                        </a:gs>
                      </a:gsLst>
                      <a:lin ang="18900044" scaled="0"/>
                    </a:gradFill>
                  </a:tcPr>
                </a:tc>
              </a:tr>
            </a:tbl>
          </a:graphicData>
        </a:graphic>
      </p:graphicFrame>
      <p:pic>
        <p:nvPicPr>
          <p:cNvPr id="233" name="Google Shape;233;g281cdfd4269_1_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56380" y="38003"/>
            <a:ext cx="360361" cy="46374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281cdfd4269_1_165"/>
          <p:cNvSpPr/>
          <p:nvPr/>
        </p:nvSpPr>
        <p:spPr>
          <a:xfrm>
            <a:off x="-1" y="563512"/>
            <a:ext cx="12192000" cy="456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E2BF3F"/>
              </a:gs>
              <a:gs pos="19000">
                <a:srgbClr val="E2BF3F"/>
              </a:gs>
              <a:gs pos="46000">
                <a:srgbClr val="038133"/>
              </a:gs>
              <a:gs pos="100000">
                <a:srgbClr val="038133"/>
              </a:gs>
            </a:gsLst>
            <a:lin ang="18900044" scaled="0"/>
          </a:gradFill>
          <a:ln>
            <a:noFill/>
          </a:ln>
          <a:effectLst>
            <a:outerShdw blurRad="228600" algn="ctr" dir="4320000" dist="50800">
              <a:srgbClr val="000000">
                <a:alpha val="7098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t/>
            </a:r>
            <a:endParaRPr b="0" i="0" sz="6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281cdfd4269_1_165"/>
          <p:cNvSpPr txBox="1"/>
          <p:nvPr/>
        </p:nvSpPr>
        <p:spPr>
          <a:xfrm>
            <a:off x="389415" y="73596"/>
            <a:ext cx="36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MSE</a:t>
            </a:r>
            <a:endParaRPr b="1" i="0" sz="20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Uma imagem contendo Forma&#10;&#10;Descrição gerada automaticamente" id="236" name="Google Shape;236;g281cdfd4269_1_165"/>
          <p:cNvPicPr preferRelativeResize="0"/>
          <p:nvPr/>
        </p:nvPicPr>
        <p:blipFill rotWithShape="1">
          <a:blip r:embed="rId4">
            <a:alphaModFix amt="41000"/>
          </a:blip>
          <a:srcRect b="0" l="0" r="0" t="0"/>
          <a:stretch/>
        </p:blipFill>
        <p:spPr>
          <a:xfrm>
            <a:off x="78823" y="609088"/>
            <a:ext cx="4641707" cy="603011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281cdfd4269_1_165"/>
          <p:cNvSpPr txBox="1"/>
          <p:nvPr>
            <p:ph idx="12" type="sldNum"/>
          </p:nvPr>
        </p:nvSpPr>
        <p:spPr>
          <a:xfrm>
            <a:off x="9118687" y="654703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aphicFrame>
        <p:nvGraphicFramePr>
          <p:cNvPr id="238" name="Google Shape;238;g281cdfd4269_1_165"/>
          <p:cNvGraphicFramePr/>
          <p:nvPr/>
        </p:nvGraphicFramePr>
        <p:xfrm>
          <a:off x="0" y="65924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{1B4C7804-E729-4CBD-B947-0440F94146EB}</a:tableStyleId>
              </a:tblPr>
              <a:tblGrid>
                <a:gridCol w="4064000"/>
                <a:gridCol w="4064000"/>
                <a:gridCol w="4064000"/>
              </a:tblGrid>
              <a:tr h="255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cap="none" strike="noStrike"/>
                        <a:t>PPGETI- PPGEE - Universidade Federal do Ceará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cap="none" strike="noStrike"/>
                        <a:t>Solon Alves Peixoto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/>
                        <a:t>21</a:t>
                      </a:r>
                      <a:r>
                        <a:rPr lang="pt-BR" sz="1200" u="none" cap="none" strike="noStrike"/>
                        <a:t> de </a:t>
                      </a:r>
                      <a:r>
                        <a:rPr lang="pt-BR" sz="1200"/>
                        <a:t>setembro </a:t>
                      </a:r>
                      <a:r>
                        <a:rPr lang="pt-BR" sz="1200" u="none" cap="none" strike="noStrike"/>
                        <a:t>de 2023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</a:tr>
            </a:tbl>
          </a:graphicData>
        </a:graphic>
      </p:graphicFrame>
      <p:sp>
        <p:nvSpPr>
          <p:cNvPr id="239" name="Google Shape;239;g281cdfd4269_1_165"/>
          <p:cNvSpPr/>
          <p:nvPr/>
        </p:nvSpPr>
        <p:spPr>
          <a:xfrm>
            <a:off x="354721" y="1887479"/>
            <a:ext cx="285900" cy="285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0" name="Google Shape;240;g281cdfd4269_1_165"/>
          <p:cNvSpPr txBox="1"/>
          <p:nvPr>
            <p:ph type="title"/>
          </p:nvPr>
        </p:nvSpPr>
        <p:spPr>
          <a:xfrm>
            <a:off x="2032049" y="673817"/>
            <a:ext cx="812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27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Mean Square Error  ( MSE )</a:t>
            </a:r>
            <a:endParaRPr sz="270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1" name="Google Shape;241;g281cdfd4269_1_1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7025" y="1731525"/>
            <a:ext cx="4324350" cy="3394938"/>
          </a:xfrm>
          <a:prstGeom prst="rect">
            <a:avLst/>
          </a:prstGeom>
          <a:noFill/>
          <a:ln>
            <a:noFill/>
          </a:ln>
          <a:effectLst>
            <a:outerShdw blurRad="508000" sx="102000" rotWithShape="0" algn="l" dist="127000" sy="102000">
              <a:srgbClr val="000000">
                <a:alpha val="40000"/>
              </a:srgbClr>
            </a:outerShdw>
          </a:effectLst>
        </p:spPr>
      </p:pic>
      <p:pic>
        <p:nvPicPr>
          <p:cNvPr id="242" name="Google Shape;242;g281cdfd4269_1_1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155" y="1477982"/>
            <a:ext cx="4324350" cy="110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g281cdfd4269_1_165"/>
          <p:cNvCxnSpPr/>
          <p:nvPr/>
        </p:nvCxnSpPr>
        <p:spPr>
          <a:xfrm flipH="1" rot="10800000">
            <a:off x="3143250" y="2315375"/>
            <a:ext cx="483000" cy="1626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4" name="Google Shape;244;g281cdfd4269_1_165"/>
          <p:cNvCxnSpPr/>
          <p:nvPr/>
        </p:nvCxnSpPr>
        <p:spPr>
          <a:xfrm flipH="1" rot="10800000">
            <a:off x="3945975" y="2315375"/>
            <a:ext cx="483000" cy="1626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g281cdfd4269_1_165"/>
          <p:cNvSpPr/>
          <p:nvPr/>
        </p:nvSpPr>
        <p:spPr>
          <a:xfrm>
            <a:off x="477571" y="4749579"/>
            <a:ext cx="285900" cy="285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6" name="Google Shape;246;g281cdfd4269_1_165"/>
          <p:cNvSpPr txBox="1"/>
          <p:nvPr/>
        </p:nvSpPr>
        <p:spPr>
          <a:xfrm>
            <a:off x="945025" y="4476875"/>
            <a:ext cx="3852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Faça para todas as </a:t>
            </a:r>
            <a:r>
              <a:rPr b="1" lang="pt-BR" sz="2100"/>
              <a:t>variáveis </a:t>
            </a:r>
            <a:r>
              <a:rPr lang="pt-BR" sz="2100"/>
              <a:t>do seu modelo</a:t>
            </a:r>
            <a:endParaRPr sz="2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1" name="Google Shape;251;g281cdfd4269_1_208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{1B4C7804-E729-4CBD-B947-0440F94146EB}</a:tableStyleId>
              </a:tblPr>
              <a:tblGrid>
                <a:gridCol w="12192000"/>
              </a:tblGrid>
              <a:tr h="563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pt-BR" sz="2800" u="none" cap="none" strike="noStrike"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    </a:t>
                      </a:r>
                      <a:endParaRPr sz="1400" u="none" cap="none" strike="noStrike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162E5A"/>
                        </a:gs>
                        <a:gs pos="43000">
                          <a:srgbClr val="204483"/>
                        </a:gs>
                        <a:gs pos="93000">
                          <a:srgbClr val="038133"/>
                        </a:gs>
                        <a:gs pos="100000">
                          <a:srgbClr val="038133"/>
                        </a:gs>
                      </a:gsLst>
                      <a:lin ang="18900044" scaled="0"/>
                    </a:gradFill>
                  </a:tcPr>
                </a:tc>
              </a:tr>
            </a:tbl>
          </a:graphicData>
        </a:graphic>
      </p:graphicFrame>
      <p:pic>
        <p:nvPicPr>
          <p:cNvPr id="252" name="Google Shape;252;g281cdfd4269_1_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56380" y="38003"/>
            <a:ext cx="360361" cy="46374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281cdfd4269_1_208"/>
          <p:cNvSpPr/>
          <p:nvPr/>
        </p:nvSpPr>
        <p:spPr>
          <a:xfrm>
            <a:off x="-1" y="563512"/>
            <a:ext cx="12192000" cy="456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E2BF3F"/>
              </a:gs>
              <a:gs pos="19000">
                <a:srgbClr val="E2BF3F"/>
              </a:gs>
              <a:gs pos="46000">
                <a:srgbClr val="038133"/>
              </a:gs>
              <a:gs pos="100000">
                <a:srgbClr val="038133"/>
              </a:gs>
            </a:gsLst>
            <a:lin ang="18900044" scaled="0"/>
          </a:gradFill>
          <a:ln>
            <a:noFill/>
          </a:ln>
          <a:effectLst>
            <a:outerShdw blurRad="228600" algn="ctr" dir="4320000" dist="50800">
              <a:srgbClr val="000000">
                <a:alpha val="7098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t/>
            </a:r>
            <a:endParaRPr b="0" i="0" sz="6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g281cdfd4269_1_208"/>
          <p:cNvSpPr txBox="1"/>
          <p:nvPr/>
        </p:nvSpPr>
        <p:spPr>
          <a:xfrm>
            <a:off x="389415" y="73596"/>
            <a:ext cx="36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Separação</a:t>
            </a:r>
            <a:endParaRPr b="1" i="0" sz="20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Uma imagem contendo Forma&#10;&#10;Descrição gerada automaticamente" id="255" name="Google Shape;255;g281cdfd4269_1_208"/>
          <p:cNvPicPr preferRelativeResize="0"/>
          <p:nvPr/>
        </p:nvPicPr>
        <p:blipFill rotWithShape="1">
          <a:blip r:embed="rId4">
            <a:alphaModFix amt="41000"/>
          </a:blip>
          <a:srcRect b="0" l="0" r="0" t="0"/>
          <a:stretch/>
        </p:blipFill>
        <p:spPr>
          <a:xfrm>
            <a:off x="78823" y="609088"/>
            <a:ext cx="4641707" cy="603011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281cdfd4269_1_208"/>
          <p:cNvSpPr txBox="1"/>
          <p:nvPr>
            <p:ph idx="12" type="sldNum"/>
          </p:nvPr>
        </p:nvSpPr>
        <p:spPr>
          <a:xfrm>
            <a:off x="9118687" y="654703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aphicFrame>
        <p:nvGraphicFramePr>
          <p:cNvPr id="257" name="Google Shape;257;g281cdfd4269_1_208"/>
          <p:cNvGraphicFramePr/>
          <p:nvPr/>
        </p:nvGraphicFramePr>
        <p:xfrm>
          <a:off x="0" y="65924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{1B4C7804-E729-4CBD-B947-0440F94146EB}</a:tableStyleId>
              </a:tblPr>
              <a:tblGrid>
                <a:gridCol w="4064000"/>
                <a:gridCol w="4064000"/>
                <a:gridCol w="4064000"/>
              </a:tblGrid>
              <a:tr h="255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cap="none" strike="noStrike"/>
                        <a:t>PPGETI- PPGEE - Universidade Federal do Ceará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cap="none" strike="noStrike"/>
                        <a:t>Solon Alves Peixoto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/>
                        <a:t>21</a:t>
                      </a:r>
                      <a:r>
                        <a:rPr lang="pt-BR" sz="1200" u="none" cap="none" strike="noStrike"/>
                        <a:t> de </a:t>
                      </a:r>
                      <a:r>
                        <a:rPr lang="pt-BR" sz="1200"/>
                        <a:t>setembro </a:t>
                      </a:r>
                      <a:r>
                        <a:rPr lang="pt-BR" sz="1200" u="none" cap="none" strike="noStrike"/>
                        <a:t>de 2023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213F76"/>
                        </a:gs>
                        <a:gs pos="50000">
                          <a:srgbClr val="2F5CAB"/>
                        </a:gs>
                        <a:gs pos="100000">
                          <a:srgbClr val="3A6FCD"/>
                        </a:gs>
                      </a:gsLst>
                      <a:path path="circle">
                        <a:fillToRect b="100%" l="100%"/>
                      </a:path>
                      <a:tileRect r="-100%" t="-100%"/>
                    </a:gradFill>
                  </a:tcPr>
                </a:tc>
              </a:tr>
            </a:tbl>
          </a:graphicData>
        </a:graphic>
      </p:graphicFrame>
      <p:sp>
        <p:nvSpPr>
          <p:cNvPr id="258" name="Google Shape;258;g281cdfd4269_1_208"/>
          <p:cNvSpPr/>
          <p:nvPr/>
        </p:nvSpPr>
        <p:spPr>
          <a:xfrm>
            <a:off x="354721" y="1887479"/>
            <a:ext cx="285900" cy="285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9" name="Google Shape;259;g281cdfd4269_1_208"/>
          <p:cNvSpPr txBox="1"/>
          <p:nvPr>
            <p:ph type="title"/>
          </p:nvPr>
        </p:nvSpPr>
        <p:spPr>
          <a:xfrm>
            <a:off x="2032049" y="812680"/>
            <a:ext cx="812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270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Mean Square Error  ( MSE ) para dados “separáveis”</a:t>
            </a:r>
            <a:endParaRPr sz="270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0" name="Google Shape;260;g281cdfd4269_1_2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155" y="1477982"/>
            <a:ext cx="4324350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281cdfd4269_1_208"/>
          <p:cNvSpPr/>
          <p:nvPr/>
        </p:nvSpPr>
        <p:spPr>
          <a:xfrm>
            <a:off x="354721" y="3148779"/>
            <a:ext cx="285900" cy="285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2" name="Google Shape;262;g281cdfd4269_1_208"/>
          <p:cNvSpPr txBox="1"/>
          <p:nvPr/>
        </p:nvSpPr>
        <p:spPr>
          <a:xfrm>
            <a:off x="822175" y="2925325"/>
            <a:ext cx="38526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/>
              <a:t>E se parte dos dados tiverem rótulos diferentes?</a:t>
            </a:r>
            <a:endParaRPr sz="2300"/>
          </a:p>
        </p:txBody>
      </p:sp>
      <p:pic>
        <p:nvPicPr>
          <p:cNvPr id="263" name="Google Shape;263;g281cdfd4269_1_2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5375" y="1439688"/>
            <a:ext cx="5353050" cy="427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281cdfd4269_1_208"/>
          <p:cNvSpPr/>
          <p:nvPr/>
        </p:nvSpPr>
        <p:spPr>
          <a:xfrm>
            <a:off x="354721" y="5705429"/>
            <a:ext cx="285900" cy="285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5" name="Google Shape;265;g281cdfd4269_1_208"/>
          <p:cNvSpPr txBox="1"/>
          <p:nvPr/>
        </p:nvSpPr>
        <p:spPr>
          <a:xfrm>
            <a:off x="822175" y="5481975"/>
            <a:ext cx="3852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/>
              <a:t>Como Separá-los?</a:t>
            </a:r>
            <a:endParaRPr sz="2300"/>
          </a:p>
        </p:txBody>
      </p:sp>
      <p:pic>
        <p:nvPicPr>
          <p:cNvPr id="266" name="Google Shape;266;g281cdfd4269_1_2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2163" y="3764852"/>
            <a:ext cx="3764325" cy="176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2023-04-04T16:57:18Z</dcterms:created>
  <dc:creator>Fabricio Freitas</dc:creator>
</cp:coreProperties>
</file>